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8" r:id="rId3"/>
    <p:sldId id="27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6" r:id="rId19"/>
    <p:sldId id="273" r:id="rId20"/>
    <p:sldId id="274" r:id="rId21"/>
    <p:sldId id="27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l88QuU+HFVZJBdB5K2kuteril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7C3C3-F711-490C-8B7F-6686A3C21C74}" v="50" dt="2024-04-30T19:51:20.929"/>
    <p1510:client id="{CAA08425-C803-423C-A84F-77745F7EEC0F}" v="15" dt="2024-04-30T23:15:54.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McCarville" clId="Web-{CAA08425-C803-423C-A84F-77745F7EEC0F}"/>
    <pc:docChg chg="modSld">
      <pc:chgData name="Aaron McCarville" userId="" providerId="" clId="Web-{CAA08425-C803-423C-A84F-77745F7EEC0F}" dt="2024-04-30T23:15:54.467" v="11" actId="1076"/>
      <pc:docMkLst>
        <pc:docMk/>
      </pc:docMkLst>
      <pc:sldChg chg="addSp delSp modSp">
        <pc:chgData name="Aaron McCarville" userId="" providerId="" clId="Web-{CAA08425-C803-423C-A84F-77745F7EEC0F}" dt="2024-04-30T23:15:54.467" v="11" actId="1076"/>
        <pc:sldMkLst>
          <pc:docMk/>
          <pc:sldMk cId="3323351398" sldId="276"/>
        </pc:sldMkLst>
        <pc:picChg chg="add del mod">
          <ac:chgData name="Aaron McCarville" userId="" providerId="" clId="Web-{CAA08425-C803-423C-A84F-77745F7EEC0F}" dt="2024-04-30T23:13:47.524" v="4"/>
          <ac:picMkLst>
            <pc:docMk/>
            <pc:sldMk cId="3323351398" sldId="276"/>
            <ac:picMk id="4" creationId="{B09046AA-5C92-4127-2092-2762DA1AAFDD}"/>
          </ac:picMkLst>
        </pc:picChg>
        <pc:picChg chg="add del mod">
          <ac:chgData name="Aaron McCarville" userId="" providerId="" clId="Web-{CAA08425-C803-423C-A84F-77745F7EEC0F}" dt="2024-04-30T23:15:01.074" v="7"/>
          <ac:picMkLst>
            <pc:docMk/>
            <pc:sldMk cId="3323351398" sldId="276"/>
            <ac:picMk id="6" creationId="{26F1F087-9F6B-0938-5D5E-D84B91A268B3}"/>
          </ac:picMkLst>
        </pc:picChg>
        <pc:picChg chg="del">
          <ac:chgData name="Aaron McCarville" userId="" providerId="" clId="Web-{CAA08425-C803-423C-A84F-77745F7EEC0F}" dt="2024-04-30T23:11:24.237" v="1"/>
          <ac:picMkLst>
            <pc:docMk/>
            <pc:sldMk cId="3323351398" sldId="276"/>
            <ac:picMk id="7" creationId="{079F6EEE-7A5D-1F91-AF67-1B2A9CE793A9}"/>
          </ac:picMkLst>
        </pc:picChg>
        <pc:picChg chg="add del mod">
          <ac:chgData name="Aaron McCarville" userId="" providerId="" clId="Web-{CAA08425-C803-423C-A84F-77745F7EEC0F}" dt="2024-04-30T23:15:51.154" v="9"/>
          <ac:picMkLst>
            <pc:docMk/>
            <pc:sldMk cId="3323351398" sldId="276"/>
            <ac:picMk id="8" creationId="{883ABCDA-4774-E157-EEEB-9EF87092BFDD}"/>
          </ac:picMkLst>
        </pc:picChg>
        <pc:picChg chg="add mod">
          <ac:chgData name="Aaron McCarville" userId="" providerId="" clId="Web-{CAA08425-C803-423C-A84F-77745F7EEC0F}" dt="2024-04-30T23:15:54.467" v="11" actId="1076"/>
          <ac:picMkLst>
            <pc:docMk/>
            <pc:sldMk cId="3323351398" sldId="276"/>
            <ac:picMk id="9" creationId="{C82B89C4-AB14-5D80-E7E0-582FDC26049B}"/>
          </ac:picMkLst>
        </pc:picChg>
      </pc:sldChg>
    </pc:docChg>
  </pc:docChgLst>
  <pc:docChgLst>
    <pc:chgData name="Vy Pham" userId="5f947ef8c7c8d0be" providerId="LiveId" clId="{7D07C3C3-F711-490C-8B7F-6686A3C21C74}"/>
    <pc:docChg chg="undo custSel addSld modSld">
      <pc:chgData name="Vy Pham" userId="5f947ef8c7c8d0be" providerId="LiveId" clId="{7D07C3C3-F711-490C-8B7F-6686A3C21C74}" dt="2024-04-30T19:51:39.591" v="836" actId="20577"/>
      <pc:docMkLst>
        <pc:docMk/>
      </pc:docMkLst>
      <pc:sldChg chg="modSp mod">
        <pc:chgData name="Vy Pham" userId="5f947ef8c7c8d0be" providerId="LiveId" clId="{7D07C3C3-F711-490C-8B7F-6686A3C21C74}" dt="2024-04-30T19:51:39.591" v="836" actId="20577"/>
        <pc:sldMkLst>
          <pc:docMk/>
          <pc:sldMk cId="0" sldId="258"/>
        </pc:sldMkLst>
        <pc:spChg chg="mod">
          <ac:chgData name="Vy Pham" userId="5f947ef8c7c8d0be" providerId="LiveId" clId="{7D07C3C3-F711-490C-8B7F-6686A3C21C74}" dt="2024-04-30T19:51:39.591" v="836" actId="20577"/>
          <ac:spMkLst>
            <pc:docMk/>
            <pc:sldMk cId="0" sldId="258"/>
            <ac:spMk id="44" creationId="{00000000-0000-0000-0000-000000000000}"/>
          </ac:spMkLst>
        </pc:spChg>
      </pc:sldChg>
      <pc:sldChg chg="addSp modSp mod">
        <pc:chgData name="Vy Pham" userId="5f947ef8c7c8d0be" providerId="LiveId" clId="{7D07C3C3-F711-490C-8B7F-6686A3C21C74}" dt="2024-04-30T18:46:10.383" v="150" actId="571"/>
        <pc:sldMkLst>
          <pc:docMk/>
          <pc:sldMk cId="3289874993" sldId="259"/>
        </pc:sldMkLst>
        <pc:spChg chg="add mod">
          <ac:chgData name="Vy Pham" userId="5f947ef8c7c8d0be" providerId="LiveId" clId="{7D07C3C3-F711-490C-8B7F-6686A3C21C74}" dt="2024-04-30T18:46:10.383" v="150" actId="571"/>
          <ac:spMkLst>
            <pc:docMk/>
            <pc:sldMk cId="3289874993" sldId="259"/>
            <ac:spMk id="3" creationId="{2F7CF41A-FB81-ACD1-DF96-EE9DC1C54592}"/>
          </ac:spMkLst>
        </pc:spChg>
        <pc:spChg chg="mod">
          <ac:chgData name="Vy Pham" userId="5f947ef8c7c8d0be" providerId="LiveId" clId="{7D07C3C3-F711-490C-8B7F-6686A3C21C74}" dt="2024-04-30T18:42:56.834" v="59" actId="14100"/>
          <ac:spMkLst>
            <pc:docMk/>
            <pc:sldMk cId="3289874993" sldId="259"/>
            <ac:spMk id="8" creationId="{BFDC8387-4D08-53E3-8527-8CBCE1E0D076}"/>
          </ac:spMkLst>
        </pc:spChg>
        <pc:spChg chg="mod">
          <ac:chgData name="Vy Pham" userId="5f947ef8c7c8d0be" providerId="LiveId" clId="{7D07C3C3-F711-490C-8B7F-6686A3C21C74}" dt="2024-04-30T18:43:02.557" v="61" actId="14100"/>
          <ac:spMkLst>
            <pc:docMk/>
            <pc:sldMk cId="3289874993" sldId="259"/>
            <ac:spMk id="9" creationId="{A3252708-EA2C-A984-42F7-EBCF0DC0D9B9}"/>
          </ac:spMkLst>
        </pc:spChg>
        <pc:spChg chg="mod">
          <ac:chgData name="Vy Pham" userId="5f947ef8c7c8d0be" providerId="LiveId" clId="{7D07C3C3-F711-490C-8B7F-6686A3C21C74}" dt="2024-04-30T18:42:58.805" v="60" actId="1076"/>
          <ac:spMkLst>
            <pc:docMk/>
            <pc:sldMk cId="3289874993" sldId="259"/>
            <ac:spMk id="10" creationId="{A2A87AB6-F91F-4785-C81F-E1690E2A19FB}"/>
          </ac:spMkLst>
        </pc:spChg>
        <pc:spChg chg="add mod">
          <ac:chgData name="Vy Pham" userId="5f947ef8c7c8d0be" providerId="LiveId" clId="{7D07C3C3-F711-490C-8B7F-6686A3C21C74}" dt="2024-04-30T18:46:10.383" v="150" actId="571"/>
          <ac:spMkLst>
            <pc:docMk/>
            <pc:sldMk cId="3289874993" sldId="259"/>
            <ac:spMk id="19" creationId="{4C93B129-B9BF-182D-5A3C-A6CD69C2DC2A}"/>
          </ac:spMkLst>
        </pc:spChg>
        <pc:spChg chg="add mod">
          <ac:chgData name="Vy Pham" userId="5f947ef8c7c8d0be" providerId="LiveId" clId="{7D07C3C3-F711-490C-8B7F-6686A3C21C74}" dt="2024-04-30T18:46:10.383" v="150" actId="571"/>
          <ac:spMkLst>
            <pc:docMk/>
            <pc:sldMk cId="3289874993" sldId="259"/>
            <ac:spMk id="20" creationId="{32B2EEF5-64A5-EB47-3143-C91C4AFD94C1}"/>
          </ac:spMkLst>
        </pc:spChg>
      </pc:sldChg>
      <pc:sldChg chg="modSp mod">
        <pc:chgData name="Vy Pham" userId="5f947ef8c7c8d0be" providerId="LiveId" clId="{7D07C3C3-F711-490C-8B7F-6686A3C21C74}" dt="2024-04-30T19:22:47.112" v="604" actId="20577"/>
        <pc:sldMkLst>
          <pc:docMk/>
          <pc:sldMk cId="2710782673" sldId="260"/>
        </pc:sldMkLst>
        <pc:spChg chg="mod">
          <ac:chgData name="Vy Pham" userId="5f947ef8c7c8d0be" providerId="LiveId" clId="{7D07C3C3-F711-490C-8B7F-6686A3C21C74}" dt="2024-04-30T19:22:47.112" v="604" actId="20577"/>
          <ac:spMkLst>
            <pc:docMk/>
            <pc:sldMk cId="2710782673" sldId="260"/>
            <ac:spMk id="3" creationId="{17714912-9B1B-6546-DE57-A5040F16CA66}"/>
          </ac:spMkLst>
        </pc:spChg>
      </pc:sldChg>
      <pc:sldChg chg="modSp mod">
        <pc:chgData name="Vy Pham" userId="5f947ef8c7c8d0be" providerId="LiveId" clId="{7D07C3C3-F711-490C-8B7F-6686A3C21C74}" dt="2024-04-30T19:27:27.940" v="626" actId="20577"/>
        <pc:sldMkLst>
          <pc:docMk/>
          <pc:sldMk cId="2749880446" sldId="261"/>
        </pc:sldMkLst>
        <pc:spChg chg="mod">
          <ac:chgData name="Vy Pham" userId="5f947ef8c7c8d0be" providerId="LiveId" clId="{7D07C3C3-F711-490C-8B7F-6686A3C21C74}" dt="2024-04-30T19:27:27.940" v="626" actId="20577"/>
          <ac:spMkLst>
            <pc:docMk/>
            <pc:sldMk cId="2749880446" sldId="261"/>
            <ac:spMk id="17" creationId="{24055939-A7EF-7BE8-7535-814E0829A74E}"/>
          </ac:spMkLst>
        </pc:spChg>
      </pc:sldChg>
      <pc:sldChg chg="modSp mod">
        <pc:chgData name="Vy Pham" userId="5f947ef8c7c8d0be" providerId="LiveId" clId="{7D07C3C3-F711-490C-8B7F-6686A3C21C74}" dt="2024-04-30T18:45:18.455" v="144" actId="5793"/>
        <pc:sldMkLst>
          <pc:docMk/>
          <pc:sldMk cId="1878529963" sldId="265"/>
        </pc:sldMkLst>
        <pc:spChg chg="mod">
          <ac:chgData name="Vy Pham" userId="5f947ef8c7c8d0be" providerId="LiveId" clId="{7D07C3C3-F711-490C-8B7F-6686A3C21C74}" dt="2024-04-30T18:45:18.455" v="144" actId="5793"/>
          <ac:spMkLst>
            <pc:docMk/>
            <pc:sldMk cId="1878529963" sldId="265"/>
            <ac:spMk id="3" creationId="{72D68394-0E0A-EE32-D930-1D631BD6C9A8}"/>
          </ac:spMkLst>
        </pc:spChg>
      </pc:sldChg>
      <pc:sldChg chg="addSp delSp modSp mod">
        <pc:chgData name="Vy Pham" userId="5f947ef8c7c8d0be" providerId="LiveId" clId="{7D07C3C3-F711-490C-8B7F-6686A3C21C74}" dt="2024-04-30T18:53:06.397" v="404" actId="14100"/>
        <pc:sldMkLst>
          <pc:docMk/>
          <pc:sldMk cId="3878860003" sldId="267"/>
        </pc:sldMkLst>
        <pc:spChg chg="add mod">
          <ac:chgData name="Vy Pham" userId="5f947ef8c7c8d0be" providerId="LiveId" clId="{7D07C3C3-F711-490C-8B7F-6686A3C21C74}" dt="2024-04-30T18:47:09.814" v="168" actId="14100"/>
          <ac:spMkLst>
            <pc:docMk/>
            <pc:sldMk cId="3878860003" sldId="267"/>
            <ac:spMk id="5" creationId="{3695548D-4D3D-8660-61E9-E0B6B372F5C1}"/>
          </ac:spMkLst>
        </pc:spChg>
        <pc:spChg chg="add mod">
          <ac:chgData name="Vy Pham" userId="5f947ef8c7c8d0be" providerId="LiveId" clId="{7D07C3C3-F711-490C-8B7F-6686A3C21C74}" dt="2024-04-30T18:47:50.353" v="231" actId="1076"/>
          <ac:spMkLst>
            <pc:docMk/>
            <pc:sldMk cId="3878860003" sldId="267"/>
            <ac:spMk id="6" creationId="{53E8A67F-BD95-2F8D-34C4-659F0AB6622D}"/>
          </ac:spMkLst>
        </pc:spChg>
        <pc:spChg chg="add mod">
          <ac:chgData name="Vy Pham" userId="5f947ef8c7c8d0be" providerId="LiveId" clId="{7D07C3C3-F711-490C-8B7F-6686A3C21C74}" dt="2024-04-30T18:47:52.026" v="233" actId="1076"/>
          <ac:spMkLst>
            <pc:docMk/>
            <pc:sldMk cId="3878860003" sldId="267"/>
            <ac:spMk id="7" creationId="{45AD0286-BBA0-311A-4814-D45CE241308A}"/>
          </ac:spMkLst>
        </pc:spChg>
        <pc:spChg chg="add mod">
          <ac:chgData name="Vy Pham" userId="5f947ef8c7c8d0be" providerId="LiveId" clId="{7D07C3C3-F711-490C-8B7F-6686A3C21C74}" dt="2024-04-30T18:48:09.556" v="251" actId="20577"/>
          <ac:spMkLst>
            <pc:docMk/>
            <pc:sldMk cId="3878860003" sldId="267"/>
            <ac:spMk id="8" creationId="{5C5212F2-F745-C754-7752-E7E52512CCEC}"/>
          </ac:spMkLst>
        </pc:spChg>
        <pc:spChg chg="add mod">
          <ac:chgData name="Vy Pham" userId="5f947ef8c7c8d0be" providerId="LiveId" clId="{7D07C3C3-F711-490C-8B7F-6686A3C21C74}" dt="2024-04-30T18:50:28.996" v="351" actId="1076"/>
          <ac:spMkLst>
            <pc:docMk/>
            <pc:sldMk cId="3878860003" sldId="267"/>
            <ac:spMk id="9" creationId="{2072E270-8F9F-C3D5-12DC-A94B4707B880}"/>
          </ac:spMkLst>
        </pc:spChg>
        <pc:spChg chg="add mod">
          <ac:chgData name="Vy Pham" userId="5f947ef8c7c8d0be" providerId="LiveId" clId="{7D07C3C3-F711-490C-8B7F-6686A3C21C74}" dt="2024-04-30T18:52:48.930" v="399" actId="14100"/>
          <ac:spMkLst>
            <pc:docMk/>
            <pc:sldMk cId="3878860003" sldId="267"/>
            <ac:spMk id="10" creationId="{8829B720-D973-DD08-8CA8-B14FD278C68B}"/>
          </ac:spMkLst>
        </pc:spChg>
        <pc:spChg chg="add del mod">
          <ac:chgData name="Vy Pham" userId="5f947ef8c7c8d0be" providerId="LiveId" clId="{7D07C3C3-F711-490C-8B7F-6686A3C21C74}" dt="2024-04-30T18:49:07.052" v="346" actId="478"/>
          <ac:spMkLst>
            <pc:docMk/>
            <pc:sldMk cId="3878860003" sldId="267"/>
            <ac:spMk id="11" creationId="{810A73D4-3543-C746-7CBA-6B56EE4F86B9}"/>
          </ac:spMkLst>
        </pc:spChg>
        <pc:spChg chg="add mod">
          <ac:chgData name="Vy Pham" userId="5f947ef8c7c8d0be" providerId="LiveId" clId="{7D07C3C3-F711-490C-8B7F-6686A3C21C74}" dt="2024-04-30T18:50:33.536" v="352" actId="1076"/>
          <ac:spMkLst>
            <pc:docMk/>
            <pc:sldMk cId="3878860003" sldId="267"/>
            <ac:spMk id="12" creationId="{4DFA6E08-7F6C-7689-5767-F58AF32F6912}"/>
          </ac:spMkLst>
        </pc:spChg>
        <pc:spChg chg="add mod">
          <ac:chgData name="Vy Pham" userId="5f947ef8c7c8d0be" providerId="LiveId" clId="{7D07C3C3-F711-490C-8B7F-6686A3C21C74}" dt="2024-04-30T18:50:56.451" v="356" actId="1076"/>
          <ac:spMkLst>
            <pc:docMk/>
            <pc:sldMk cId="3878860003" sldId="267"/>
            <ac:spMk id="13" creationId="{E167B255-2CA7-A6F8-6754-69A0D17C41F2}"/>
          </ac:spMkLst>
        </pc:spChg>
        <pc:spChg chg="add mod">
          <ac:chgData name="Vy Pham" userId="5f947ef8c7c8d0be" providerId="LiveId" clId="{7D07C3C3-F711-490C-8B7F-6686A3C21C74}" dt="2024-04-30T18:51:01.725" v="358" actId="1076"/>
          <ac:spMkLst>
            <pc:docMk/>
            <pc:sldMk cId="3878860003" sldId="267"/>
            <ac:spMk id="14" creationId="{752AA668-74EE-E455-4B7D-B22BBF20F23A}"/>
          </ac:spMkLst>
        </pc:spChg>
        <pc:spChg chg="add mod">
          <ac:chgData name="Vy Pham" userId="5f947ef8c7c8d0be" providerId="LiveId" clId="{7D07C3C3-F711-490C-8B7F-6686A3C21C74}" dt="2024-04-30T18:51:07.092" v="360" actId="1076"/>
          <ac:spMkLst>
            <pc:docMk/>
            <pc:sldMk cId="3878860003" sldId="267"/>
            <ac:spMk id="15" creationId="{F7E19849-BF25-7197-BC27-DB8418080B20}"/>
          </ac:spMkLst>
        </pc:spChg>
        <pc:spChg chg="add mod">
          <ac:chgData name="Vy Pham" userId="5f947ef8c7c8d0be" providerId="LiveId" clId="{7D07C3C3-F711-490C-8B7F-6686A3C21C74}" dt="2024-04-30T18:51:34.542" v="391" actId="20577"/>
          <ac:spMkLst>
            <pc:docMk/>
            <pc:sldMk cId="3878860003" sldId="267"/>
            <ac:spMk id="16" creationId="{1B924FC8-B9F9-1F01-5C9F-41A560BFBFC6}"/>
          </ac:spMkLst>
        </pc:spChg>
        <pc:spChg chg="add mod">
          <ac:chgData name="Vy Pham" userId="5f947ef8c7c8d0be" providerId="LiveId" clId="{7D07C3C3-F711-490C-8B7F-6686A3C21C74}" dt="2024-04-30T18:53:06.397" v="404" actId="14100"/>
          <ac:spMkLst>
            <pc:docMk/>
            <pc:sldMk cId="3878860003" sldId="267"/>
            <ac:spMk id="17" creationId="{E36455F9-9FF5-A944-E7BD-CCEE3BF0F83B}"/>
          </ac:spMkLst>
        </pc:spChg>
        <pc:spChg chg="add mod">
          <ac:chgData name="Vy Pham" userId="5f947ef8c7c8d0be" providerId="LiveId" clId="{7D07C3C3-F711-490C-8B7F-6686A3C21C74}" dt="2024-04-30T18:51:53.953" v="397" actId="14100"/>
          <ac:spMkLst>
            <pc:docMk/>
            <pc:sldMk cId="3878860003" sldId="267"/>
            <ac:spMk id="18" creationId="{6C153088-2F02-3509-15C2-366FF020C76F}"/>
          </ac:spMkLst>
        </pc:spChg>
        <pc:spChg chg="add mod">
          <ac:chgData name="Vy Pham" userId="5f947ef8c7c8d0be" providerId="LiveId" clId="{7D07C3C3-F711-490C-8B7F-6686A3C21C74}" dt="2024-04-30T18:52:58.197" v="403" actId="1076"/>
          <ac:spMkLst>
            <pc:docMk/>
            <pc:sldMk cId="3878860003" sldId="267"/>
            <ac:spMk id="19" creationId="{FD21A93E-4EB8-7A8E-78DB-C7A07A8F9AE6}"/>
          </ac:spMkLst>
        </pc:spChg>
        <pc:picChg chg="add del mod">
          <ac:chgData name="Vy Pham" userId="5f947ef8c7c8d0be" providerId="LiveId" clId="{7D07C3C3-F711-490C-8B7F-6686A3C21C74}" dt="2024-04-30T18:46:09.466" v="149" actId="478"/>
          <ac:picMkLst>
            <pc:docMk/>
            <pc:sldMk cId="3878860003" sldId="267"/>
            <ac:picMk id="3" creationId="{B3605D6C-5C2A-8B11-F8C6-73BC5BB168EB}"/>
          </ac:picMkLst>
        </pc:picChg>
        <pc:picChg chg="add del mod">
          <ac:chgData name="Vy Pham" userId="5f947ef8c7c8d0be" providerId="LiveId" clId="{7D07C3C3-F711-490C-8B7F-6686A3C21C74}" dt="2024-04-30T18:51:08.387" v="361" actId="478"/>
          <ac:picMkLst>
            <pc:docMk/>
            <pc:sldMk cId="3878860003" sldId="267"/>
            <ac:picMk id="4" creationId="{49CAB516-FEFF-9C3F-BBE6-0E88E85CED92}"/>
          </ac:picMkLst>
        </pc:picChg>
      </pc:sldChg>
      <pc:sldChg chg="modSp mod">
        <pc:chgData name="Vy Pham" userId="5f947ef8c7c8d0be" providerId="LiveId" clId="{7D07C3C3-F711-490C-8B7F-6686A3C21C74}" dt="2024-04-30T19:42:47.844" v="695" actId="20577"/>
        <pc:sldMkLst>
          <pc:docMk/>
          <pc:sldMk cId="2291007130" sldId="268"/>
        </pc:sldMkLst>
        <pc:spChg chg="mod">
          <ac:chgData name="Vy Pham" userId="5f947ef8c7c8d0be" providerId="LiveId" clId="{7D07C3C3-F711-490C-8B7F-6686A3C21C74}" dt="2024-04-30T19:42:47.844" v="695" actId="20577"/>
          <ac:spMkLst>
            <pc:docMk/>
            <pc:sldMk cId="2291007130" sldId="268"/>
            <ac:spMk id="3" creationId="{EADB186A-3BAB-2A91-5F4C-755932299361}"/>
          </ac:spMkLst>
        </pc:spChg>
      </pc:sldChg>
      <pc:sldChg chg="modSp mod">
        <pc:chgData name="Vy Pham" userId="5f947ef8c7c8d0be" providerId="LiveId" clId="{7D07C3C3-F711-490C-8B7F-6686A3C21C74}" dt="2024-04-30T18:56:14.730" v="449" actId="20577"/>
        <pc:sldMkLst>
          <pc:docMk/>
          <pc:sldMk cId="3967388695" sldId="271"/>
        </pc:sldMkLst>
        <pc:spChg chg="mod">
          <ac:chgData name="Vy Pham" userId="5f947ef8c7c8d0be" providerId="LiveId" clId="{7D07C3C3-F711-490C-8B7F-6686A3C21C74}" dt="2024-04-30T18:56:14.730" v="449" actId="20577"/>
          <ac:spMkLst>
            <pc:docMk/>
            <pc:sldMk cId="3967388695" sldId="271"/>
            <ac:spMk id="3" creationId="{0EBE4E75-B4A2-42A5-D651-8F81F2B0418E}"/>
          </ac:spMkLst>
        </pc:spChg>
      </pc:sldChg>
      <pc:sldChg chg="modSp mod">
        <pc:chgData name="Vy Pham" userId="5f947ef8c7c8d0be" providerId="LiveId" clId="{7D07C3C3-F711-490C-8B7F-6686A3C21C74}" dt="2024-04-30T18:55:29.923" v="440" actId="20577"/>
        <pc:sldMkLst>
          <pc:docMk/>
          <pc:sldMk cId="3369668308" sldId="272"/>
        </pc:sldMkLst>
        <pc:spChg chg="mod">
          <ac:chgData name="Vy Pham" userId="5f947ef8c7c8d0be" providerId="LiveId" clId="{7D07C3C3-F711-490C-8B7F-6686A3C21C74}" dt="2024-04-30T18:55:29.923" v="440" actId="20577"/>
          <ac:spMkLst>
            <pc:docMk/>
            <pc:sldMk cId="3369668308" sldId="272"/>
            <ac:spMk id="3" creationId="{71D4A786-63B1-9D47-4CC0-3F8EC4A90F03}"/>
          </ac:spMkLst>
        </pc:spChg>
      </pc:sldChg>
      <pc:sldChg chg="modSp mod">
        <pc:chgData name="Vy Pham" userId="5f947ef8c7c8d0be" providerId="LiveId" clId="{7D07C3C3-F711-490C-8B7F-6686A3C21C74}" dt="2024-04-30T19:51:20.929" v="810" actId="732"/>
        <pc:sldMkLst>
          <pc:docMk/>
          <pc:sldMk cId="588787906" sldId="273"/>
        </pc:sldMkLst>
        <pc:spChg chg="mod">
          <ac:chgData name="Vy Pham" userId="5f947ef8c7c8d0be" providerId="LiveId" clId="{7D07C3C3-F711-490C-8B7F-6686A3C21C74}" dt="2024-04-30T19:51:12.070" v="809" actId="20577"/>
          <ac:spMkLst>
            <pc:docMk/>
            <pc:sldMk cId="588787906" sldId="273"/>
            <ac:spMk id="3" creationId="{D8C0C01A-9DB0-3B8B-5178-B58FBFFAD3C6}"/>
          </ac:spMkLst>
        </pc:spChg>
        <pc:picChg chg="mod">
          <ac:chgData name="Vy Pham" userId="5f947ef8c7c8d0be" providerId="LiveId" clId="{7D07C3C3-F711-490C-8B7F-6686A3C21C74}" dt="2024-04-30T19:51:20.929" v="810" actId="732"/>
          <ac:picMkLst>
            <pc:docMk/>
            <pc:sldMk cId="588787906" sldId="273"/>
            <ac:picMk id="1026" creationId="{96870DAD-9987-C8E7-671C-BE06A1FAD59F}"/>
          </ac:picMkLst>
        </pc:picChg>
      </pc:sldChg>
      <pc:sldChg chg="modSp mod">
        <pc:chgData name="Vy Pham" userId="5f947ef8c7c8d0be" providerId="LiveId" clId="{7D07C3C3-F711-490C-8B7F-6686A3C21C74}" dt="2024-04-30T19:05:48.555" v="592" actId="20577"/>
        <pc:sldMkLst>
          <pc:docMk/>
          <pc:sldMk cId="3950219936" sldId="274"/>
        </pc:sldMkLst>
        <pc:spChg chg="mod">
          <ac:chgData name="Vy Pham" userId="5f947ef8c7c8d0be" providerId="LiveId" clId="{7D07C3C3-F711-490C-8B7F-6686A3C21C74}" dt="2024-04-30T19:05:48.555" v="592" actId="20577"/>
          <ac:spMkLst>
            <pc:docMk/>
            <pc:sldMk cId="3950219936" sldId="274"/>
            <ac:spMk id="3" creationId="{22839E6B-63F9-196F-AD43-7418BAABC8BD}"/>
          </ac:spMkLst>
        </pc:spChg>
      </pc:sldChg>
      <pc:sldChg chg="addSp delSp modSp new mod">
        <pc:chgData name="Vy Pham" userId="5f947ef8c7c8d0be" providerId="LiveId" clId="{7D07C3C3-F711-490C-8B7F-6686A3C21C74}" dt="2024-04-30T18:42:25.847" v="55" actId="1076"/>
        <pc:sldMkLst>
          <pc:docMk/>
          <pc:sldMk cId="1313677380" sldId="277"/>
        </pc:sldMkLst>
        <pc:spChg chg="mod">
          <ac:chgData name="Vy Pham" userId="5f947ef8c7c8d0be" providerId="LiveId" clId="{7D07C3C3-F711-490C-8B7F-6686A3C21C74}" dt="2024-04-30T18:39:52.122" v="28" actId="20577"/>
          <ac:spMkLst>
            <pc:docMk/>
            <pc:sldMk cId="1313677380" sldId="277"/>
            <ac:spMk id="2" creationId="{EE614C60-990A-BA04-6DDF-44F13FBD480F}"/>
          </ac:spMkLst>
        </pc:spChg>
        <pc:spChg chg="del mod">
          <ac:chgData name="Vy Pham" userId="5f947ef8c7c8d0be" providerId="LiveId" clId="{7D07C3C3-F711-490C-8B7F-6686A3C21C74}" dt="2024-04-30T18:41:19.398" v="38" actId="478"/>
          <ac:spMkLst>
            <pc:docMk/>
            <pc:sldMk cId="1313677380" sldId="277"/>
            <ac:spMk id="3" creationId="{622C26DE-5520-B777-905D-4E6E7628A3CF}"/>
          </ac:spMkLst>
        </pc:spChg>
        <pc:picChg chg="add mod">
          <ac:chgData name="Vy Pham" userId="5f947ef8c7c8d0be" providerId="LiveId" clId="{7D07C3C3-F711-490C-8B7F-6686A3C21C74}" dt="2024-04-30T18:42:10.690" v="52" actId="1076"/>
          <ac:picMkLst>
            <pc:docMk/>
            <pc:sldMk cId="1313677380" sldId="277"/>
            <ac:picMk id="4" creationId="{8EF82F3E-F4B3-881F-F7E9-DEA4B64CA3AE}"/>
          </ac:picMkLst>
        </pc:picChg>
        <pc:picChg chg="add mod">
          <ac:chgData name="Vy Pham" userId="5f947ef8c7c8d0be" providerId="LiveId" clId="{7D07C3C3-F711-490C-8B7F-6686A3C21C74}" dt="2024-04-30T18:42:21.729" v="54" actId="1076"/>
          <ac:picMkLst>
            <pc:docMk/>
            <pc:sldMk cId="1313677380" sldId="277"/>
            <ac:picMk id="5" creationId="{69A141A3-6B41-38D5-5F0B-485D30398D14}"/>
          </ac:picMkLst>
        </pc:picChg>
        <pc:picChg chg="add mod">
          <ac:chgData name="Vy Pham" userId="5f947ef8c7c8d0be" providerId="LiveId" clId="{7D07C3C3-F711-490C-8B7F-6686A3C21C74}" dt="2024-04-30T18:42:04.793" v="49" actId="1076"/>
          <ac:picMkLst>
            <pc:docMk/>
            <pc:sldMk cId="1313677380" sldId="277"/>
            <ac:picMk id="1026" creationId="{2227EF50-E452-C60A-A708-FFEDFFAAC2DD}"/>
          </ac:picMkLst>
        </pc:picChg>
        <pc:picChg chg="add del mod">
          <ac:chgData name="Vy Pham" userId="5f947ef8c7c8d0be" providerId="LiveId" clId="{7D07C3C3-F711-490C-8B7F-6686A3C21C74}" dt="2024-04-30T18:41:19.398" v="38" actId="478"/>
          <ac:picMkLst>
            <pc:docMk/>
            <pc:sldMk cId="1313677380" sldId="277"/>
            <ac:picMk id="1028" creationId="{3AC0AF14-A5C4-2471-2B13-E9CB151F2C43}"/>
          </ac:picMkLst>
        </pc:picChg>
        <pc:picChg chg="add mod">
          <ac:chgData name="Vy Pham" userId="5f947ef8c7c8d0be" providerId="LiveId" clId="{7D07C3C3-F711-490C-8B7F-6686A3C21C74}" dt="2024-04-30T18:42:25.847" v="55" actId="1076"/>
          <ac:picMkLst>
            <pc:docMk/>
            <pc:sldMk cId="1313677380" sldId="277"/>
            <ac:picMk id="1030" creationId="{168211B5-E7AD-9C4E-770F-F10D1D6404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 name="Google Shape;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212145ee9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2212145ee9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g2212145ee9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45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186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6"/>
          <p:cNvSpPr txBox="1">
            <a:spLocks noGrp="1"/>
          </p:cNvSpPr>
          <p:nvPr>
            <p:ph type="ctrTitle"/>
          </p:nvPr>
        </p:nvSpPr>
        <p:spPr>
          <a:xfrm>
            <a:off x="1524000" y="1220818"/>
            <a:ext cx="9144000" cy="10668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400"/>
              <a:buFont typeface="Arial"/>
              <a:buNone/>
              <a:defRPr sz="3400" b="1">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6"/>
          <p:cNvSpPr txBox="1">
            <a:spLocks noGrp="1"/>
          </p:cNvSpPr>
          <p:nvPr>
            <p:ph type="subTitle" idx="1"/>
          </p:nvPr>
        </p:nvSpPr>
        <p:spPr>
          <a:xfrm>
            <a:off x="1524000" y="2884516"/>
            <a:ext cx="9144000" cy="2967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1">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6"/>
          <p:cNvSpPr/>
          <p:nvPr/>
        </p:nvSpPr>
        <p:spPr>
          <a:xfrm>
            <a:off x="0" y="-245882"/>
            <a:ext cx="12192000" cy="1066800"/>
          </a:xfrm>
          <a:prstGeom prst="rect">
            <a:avLst/>
          </a:prstGeom>
          <a:solidFill>
            <a:srgbClr val="C810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16" name="Google Shape;16;p16" descr="ISU LEFT white.eps"/>
          <p:cNvPicPr preferRelativeResize="0"/>
          <p:nvPr/>
        </p:nvPicPr>
        <p:blipFill rotWithShape="1">
          <a:blip r:embed="rId2">
            <a:alphaModFix/>
          </a:blip>
          <a:srcRect b="38234"/>
          <a:stretch/>
        </p:blipFill>
        <p:spPr>
          <a:xfrm>
            <a:off x="101600" y="74601"/>
            <a:ext cx="5181600" cy="426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17"/>
          <p:cNvSpPr/>
          <p:nvPr/>
        </p:nvSpPr>
        <p:spPr>
          <a:xfrm>
            <a:off x="0" y="6310312"/>
            <a:ext cx="12192000" cy="547688"/>
          </a:xfrm>
          <a:prstGeom prst="rect">
            <a:avLst/>
          </a:prstGeom>
          <a:solidFill>
            <a:srgbClr val="C810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9" name="Google Shape;19;p17"/>
          <p:cNvSpPr txBox="1"/>
          <p:nvPr/>
        </p:nvSpPr>
        <p:spPr>
          <a:xfrm>
            <a:off x="8077200" y="6416678"/>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2000" b="1" i="0">
                <a:solidFill>
                  <a:schemeClr val="lt1"/>
                </a:solidFill>
                <a:latin typeface="Arial"/>
                <a:ea typeface="Arial"/>
                <a:cs typeface="Arial"/>
                <a:sym typeface="Arial"/>
              </a:rPr>
              <a:t>ECpE</a:t>
            </a:r>
            <a:endParaRPr sz="2000" b="1" i="0">
              <a:solidFill>
                <a:schemeClr val="lt1"/>
              </a:solidFill>
              <a:latin typeface="Arial"/>
              <a:ea typeface="Arial"/>
              <a:cs typeface="Arial"/>
              <a:sym typeface="Arial"/>
            </a:endParaRPr>
          </a:p>
        </p:txBody>
      </p:sp>
      <p:pic>
        <p:nvPicPr>
          <p:cNvPr id="20" name="Google Shape;20;p17" descr="ISU LEFT white.eps"/>
          <p:cNvPicPr preferRelativeResize="0"/>
          <p:nvPr/>
        </p:nvPicPr>
        <p:blipFill rotWithShape="1">
          <a:blip r:embed="rId2">
            <a:alphaModFix/>
          </a:blip>
          <a:srcRect b="38234"/>
          <a:stretch/>
        </p:blipFill>
        <p:spPr>
          <a:xfrm>
            <a:off x="144837" y="6477002"/>
            <a:ext cx="3200400" cy="263473"/>
          </a:xfrm>
          <a:prstGeom prst="rect">
            <a:avLst/>
          </a:prstGeom>
          <a:noFill/>
          <a:ln>
            <a:noFill/>
          </a:ln>
        </p:spPr>
      </p:pic>
      <p:sp>
        <p:nvSpPr>
          <p:cNvPr id="21" name="Google Shape;21;p17"/>
          <p:cNvSpPr txBox="1">
            <a:spLocks noGrp="1"/>
          </p:cNvSpPr>
          <p:nvPr>
            <p:ph type="title"/>
          </p:nvPr>
        </p:nvSpPr>
        <p:spPr>
          <a:xfrm>
            <a:off x="498764" y="115739"/>
            <a:ext cx="11205556" cy="574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810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body" idx="1"/>
          </p:nvPr>
        </p:nvSpPr>
        <p:spPr>
          <a:xfrm>
            <a:off x="498764" y="839585"/>
            <a:ext cx="11205556" cy="533737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68300" algn="l">
              <a:lnSpc>
                <a:spcPct val="90000"/>
              </a:lnSpc>
              <a:spcBef>
                <a:spcPts val="500"/>
              </a:spcBef>
              <a:spcAft>
                <a:spcPts val="0"/>
              </a:spcAft>
              <a:buClr>
                <a:schemeClr val="dk1"/>
              </a:buClr>
              <a:buSzPts val="2200"/>
              <a:buChar char="•"/>
              <a:defRPr/>
            </a:lvl3pPr>
            <a:lvl4pPr marL="1828800" lvl="3" indent="-368300" algn="l">
              <a:lnSpc>
                <a:spcPct val="90000"/>
              </a:lnSpc>
              <a:spcBef>
                <a:spcPts val="500"/>
              </a:spcBef>
              <a:spcAft>
                <a:spcPts val="0"/>
              </a:spcAft>
              <a:buClr>
                <a:schemeClr val="dk1"/>
              </a:buClr>
              <a:buSzPts val="2200"/>
              <a:buChar char="•"/>
              <a:defRPr/>
            </a:lvl4pPr>
            <a:lvl5pPr marL="2286000" lvl="4" indent="-368300" algn="l">
              <a:lnSpc>
                <a:spcPct val="90000"/>
              </a:lnSpc>
              <a:spcBef>
                <a:spcPts val="500"/>
              </a:spcBef>
              <a:spcAft>
                <a:spcPts val="0"/>
              </a:spcAft>
              <a:buClr>
                <a:schemeClr val="dk1"/>
              </a:buClr>
              <a:buSzPts val="22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2314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98764" y="115739"/>
            <a:ext cx="11205556" cy="57421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8102E"/>
              </a:buClr>
              <a:buSzPts val="3500"/>
              <a:buFont typeface="Arial"/>
              <a:buNone/>
              <a:defRPr sz="3500" b="1" i="0" u="none" strike="noStrike" cap="none">
                <a:solidFill>
                  <a:srgbClr val="C8102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98764" y="839585"/>
            <a:ext cx="11205556" cy="533737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1"/>
          <p:cNvSpPr txBox="1">
            <a:spLocks noGrp="1"/>
          </p:cNvSpPr>
          <p:nvPr>
            <p:ph type="ctrTitle"/>
          </p:nvPr>
        </p:nvSpPr>
        <p:spPr>
          <a:xfrm>
            <a:off x="536028" y="2030106"/>
            <a:ext cx="11177700" cy="1066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sz="4900" dirty="0"/>
              <a:t>120 GHz Imaging Radar</a:t>
            </a:r>
            <a:endParaRPr sz="4900" dirty="0"/>
          </a:p>
        </p:txBody>
      </p:sp>
      <p:sp>
        <p:nvSpPr>
          <p:cNvPr id="29" name="Google Shape;29;p1"/>
          <p:cNvSpPr txBox="1">
            <a:spLocks noGrp="1"/>
          </p:cNvSpPr>
          <p:nvPr>
            <p:ph type="subTitle" idx="1"/>
          </p:nvPr>
        </p:nvSpPr>
        <p:spPr>
          <a:xfrm>
            <a:off x="1552878" y="3429000"/>
            <a:ext cx="9144000" cy="26243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Group 40 – sdmay40-24</a:t>
            </a:r>
          </a:p>
          <a:p>
            <a:pPr marL="0" lvl="0" indent="0" algn="ctr" rtl="0">
              <a:lnSpc>
                <a:spcPct val="90000"/>
              </a:lnSpc>
              <a:spcBef>
                <a:spcPts val="0"/>
              </a:spcBef>
              <a:spcAft>
                <a:spcPts val="0"/>
              </a:spcAft>
              <a:buClr>
                <a:schemeClr val="dk1"/>
              </a:buClr>
              <a:buSzPts val="2400"/>
              <a:buNone/>
            </a:pPr>
            <a:r>
              <a:rPr lang="en-US" sz="1800" b="0" dirty="0"/>
              <a:t>Aaron McCarville </a:t>
            </a:r>
          </a:p>
          <a:p>
            <a:pPr marL="0" lvl="0" indent="0" algn="ctr" rtl="0">
              <a:lnSpc>
                <a:spcPct val="90000"/>
              </a:lnSpc>
              <a:spcBef>
                <a:spcPts val="0"/>
              </a:spcBef>
              <a:spcAft>
                <a:spcPts val="0"/>
              </a:spcAft>
              <a:buClr>
                <a:schemeClr val="dk1"/>
              </a:buClr>
              <a:buSzPts val="2400"/>
              <a:buNone/>
            </a:pPr>
            <a:r>
              <a:rPr lang="en-US" sz="1800" b="0" dirty="0"/>
              <a:t>Benjamin </a:t>
            </a:r>
            <a:r>
              <a:rPr lang="en-US" sz="1800" b="0" dirty="0" err="1"/>
              <a:t>Podjenski</a:t>
            </a:r>
            <a:endParaRPr lang="en-US" sz="1800" b="0" dirty="0"/>
          </a:p>
          <a:p>
            <a:pPr marL="0" lvl="0" indent="0" algn="ctr" rtl="0">
              <a:lnSpc>
                <a:spcPct val="90000"/>
              </a:lnSpc>
              <a:spcBef>
                <a:spcPts val="0"/>
              </a:spcBef>
              <a:spcAft>
                <a:spcPts val="0"/>
              </a:spcAft>
              <a:buClr>
                <a:schemeClr val="dk1"/>
              </a:buClr>
              <a:buSzPts val="2400"/>
              <a:buNone/>
            </a:pPr>
            <a:r>
              <a:rPr lang="en-US" sz="1800" b="0" dirty="0" err="1"/>
              <a:t>Huyen</a:t>
            </a:r>
            <a:r>
              <a:rPr lang="en-US" sz="1800" b="0" dirty="0"/>
              <a:t> Vy Pham</a:t>
            </a:r>
          </a:p>
          <a:p>
            <a:pPr marL="0" lvl="0" indent="0" algn="ctr" rtl="0">
              <a:lnSpc>
                <a:spcPct val="90000"/>
              </a:lnSpc>
              <a:spcBef>
                <a:spcPts val="0"/>
              </a:spcBef>
              <a:spcAft>
                <a:spcPts val="0"/>
              </a:spcAft>
              <a:buClr>
                <a:schemeClr val="dk1"/>
              </a:buClr>
              <a:buSzPts val="2400"/>
              <a:buNone/>
            </a:pPr>
            <a:r>
              <a:rPr lang="en-US" sz="1800" b="0" dirty="0"/>
              <a:t>Gunnar Hageman </a:t>
            </a:r>
          </a:p>
          <a:p>
            <a:pPr marL="0" lvl="0" indent="0" algn="ctr" rtl="0">
              <a:lnSpc>
                <a:spcPct val="90000"/>
              </a:lnSpc>
              <a:spcBef>
                <a:spcPts val="0"/>
              </a:spcBef>
              <a:spcAft>
                <a:spcPts val="0"/>
              </a:spcAft>
              <a:buClr>
                <a:schemeClr val="dk1"/>
              </a:buClr>
              <a:buSzPts val="2400"/>
              <a:buNone/>
            </a:pPr>
            <a:r>
              <a:rPr lang="en-US" sz="1800" b="0" dirty="0"/>
              <a:t>Noah Gaffney </a:t>
            </a:r>
          </a:p>
          <a:p>
            <a:pPr marL="0" lvl="0" indent="0" algn="ctr" rtl="0">
              <a:lnSpc>
                <a:spcPct val="90000"/>
              </a:lnSpc>
              <a:spcBef>
                <a:spcPts val="0"/>
              </a:spcBef>
              <a:spcAft>
                <a:spcPts val="0"/>
              </a:spcAft>
              <a:buClr>
                <a:schemeClr val="dk1"/>
              </a:buClr>
              <a:buSzPts val="2400"/>
              <a:buNone/>
            </a:pPr>
            <a:endParaRPr lang="en-US" sz="1800" dirty="0"/>
          </a:p>
          <a:p>
            <a:pPr marL="0" lvl="0" indent="0" algn="ctr" rtl="0">
              <a:lnSpc>
                <a:spcPct val="90000"/>
              </a:lnSpc>
              <a:spcBef>
                <a:spcPts val="0"/>
              </a:spcBef>
              <a:spcAft>
                <a:spcPts val="0"/>
              </a:spcAft>
              <a:buClr>
                <a:schemeClr val="dk1"/>
              </a:buClr>
              <a:buSzPts val="2400"/>
              <a:buNone/>
            </a:pPr>
            <a:r>
              <a:rPr lang="en-US" sz="1800" dirty="0"/>
              <a:t>Client/ Advisor: Professor Mohammad Tayeb Al </a:t>
            </a:r>
            <a:r>
              <a:rPr lang="en-US" sz="1800" dirty="0" err="1"/>
              <a:t>Qaseer</a:t>
            </a:r>
            <a:endParaRPr lang="en-US" sz="1800" dirty="0"/>
          </a:p>
          <a:p>
            <a:pPr marL="0" lvl="0" indent="0" algn="ctr" rtl="0">
              <a:lnSpc>
                <a:spcPct val="90000"/>
              </a:lnSpc>
              <a:spcBef>
                <a:spcPts val="0"/>
              </a:spcBef>
              <a:spcAft>
                <a:spcPts val="0"/>
              </a:spcAft>
              <a:buClr>
                <a:schemeClr val="dk1"/>
              </a:buClr>
              <a:buSzPts val="2400"/>
              <a:buNone/>
            </a:pPr>
            <a:endParaRPr lang="en-US" sz="1800" dirty="0"/>
          </a:p>
          <a:p>
            <a:pPr marL="0" lvl="0" indent="0" algn="ctr" rtl="0">
              <a:lnSpc>
                <a:spcPct val="90000"/>
              </a:lnSpc>
              <a:spcBef>
                <a:spcPts val="0"/>
              </a:spcBef>
              <a:spcAft>
                <a:spcPts val="0"/>
              </a:spcAft>
              <a:buClr>
                <a:schemeClr val="dk1"/>
              </a:buClr>
              <a:buSzPts val="2400"/>
              <a:buNone/>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D7A3-E358-4B47-D9B9-5D338DDAE5F7}"/>
              </a:ext>
            </a:extLst>
          </p:cNvPr>
          <p:cNvSpPr>
            <a:spLocks noGrp="1"/>
          </p:cNvSpPr>
          <p:nvPr>
            <p:ph type="title"/>
          </p:nvPr>
        </p:nvSpPr>
        <p:spPr>
          <a:xfrm>
            <a:off x="416560" y="133293"/>
            <a:ext cx="11205556" cy="1276984"/>
          </a:xfrm>
        </p:spPr>
        <p:txBody>
          <a:bodyPr>
            <a:normAutofit fontScale="90000"/>
          </a:bodyPr>
          <a:lstStyle/>
          <a:p>
            <a:r>
              <a:rPr lang="en-US" dirty="0"/>
              <a:t>System Design </a:t>
            </a:r>
            <a:br>
              <a:rPr lang="en-US" dirty="0"/>
            </a:br>
            <a:r>
              <a:rPr lang="en-US" dirty="0"/>
              <a:t>f) HW/SW platforms, technology, frameworks, standards</a:t>
            </a:r>
          </a:p>
        </p:txBody>
      </p:sp>
      <p:sp>
        <p:nvSpPr>
          <p:cNvPr id="3" name="Text Placeholder 2">
            <a:extLst>
              <a:ext uri="{FF2B5EF4-FFF2-40B4-BE49-F238E27FC236}">
                <a16:creationId xmlns:a16="http://schemas.microsoft.com/office/drawing/2014/main" id="{72D68394-0E0A-EE32-D930-1D631BD6C9A8}"/>
              </a:ext>
            </a:extLst>
          </p:cNvPr>
          <p:cNvSpPr>
            <a:spLocks noGrp="1"/>
          </p:cNvSpPr>
          <p:nvPr>
            <p:ph type="body" idx="1"/>
          </p:nvPr>
        </p:nvSpPr>
        <p:spPr>
          <a:xfrm>
            <a:off x="487680" y="1255250"/>
            <a:ext cx="11205556" cy="5337378"/>
          </a:xfrm>
        </p:spPr>
        <p:txBody>
          <a:bodyPr/>
          <a:lstStyle/>
          <a:p>
            <a:r>
              <a:rPr lang="en-US" b="1" dirty="0"/>
              <a:t>GUI software: </a:t>
            </a:r>
          </a:p>
          <a:p>
            <a:pPr>
              <a:buFont typeface="Arial" panose="020B0604020202020204" pitchFamily="34" charset="0"/>
              <a:buChar char="‒"/>
            </a:pPr>
            <a:r>
              <a:rPr lang="en-US" dirty="0"/>
              <a:t>Front-end: Django Framework.</a:t>
            </a:r>
          </a:p>
          <a:p>
            <a:pPr>
              <a:buFont typeface="Arial" panose="020B0604020202020204" pitchFamily="34" charset="0"/>
              <a:buChar char="‒"/>
            </a:pPr>
            <a:r>
              <a:rPr lang="en-US" dirty="0"/>
              <a:t>Back-end: Python</a:t>
            </a:r>
          </a:p>
          <a:p>
            <a:r>
              <a:rPr lang="en-US" b="1" dirty="0"/>
              <a:t>Embedded Programming</a:t>
            </a:r>
            <a:r>
              <a:rPr lang="en-US" dirty="0"/>
              <a:t>: Xilinx platform, </a:t>
            </a:r>
            <a:r>
              <a:rPr lang="en-US" dirty="0" err="1"/>
              <a:t>Vivado</a:t>
            </a:r>
            <a:r>
              <a:rPr lang="en-US" dirty="0"/>
              <a:t> (Hardware) and Vitis (Software).</a:t>
            </a:r>
          </a:p>
          <a:p>
            <a:r>
              <a:rPr lang="en-US" b="1" dirty="0"/>
              <a:t>RF and ADC board Design</a:t>
            </a:r>
            <a:r>
              <a:rPr lang="en-US" dirty="0"/>
              <a:t>: </a:t>
            </a:r>
            <a:r>
              <a:rPr lang="en-US" dirty="0" err="1"/>
              <a:t>KiCad</a:t>
            </a:r>
            <a:r>
              <a:rPr lang="en-US" dirty="0"/>
              <a:t>.</a:t>
            </a:r>
          </a:p>
          <a:p>
            <a:r>
              <a:rPr lang="en-US" b="1" dirty="0"/>
              <a:t>Lens Modeling</a:t>
            </a:r>
            <a:r>
              <a:rPr lang="en-US" dirty="0"/>
              <a:t>: CST software.</a:t>
            </a:r>
          </a:p>
          <a:p>
            <a:r>
              <a:rPr lang="en-US" b="1" dirty="0"/>
              <a:t>Testing</a:t>
            </a:r>
            <a:r>
              <a:rPr lang="en-US" dirty="0"/>
              <a:t>: Spectrum Analyzer, Oscilloscope, MicroVis3D (Synthesis Aperture Radar – SAR)</a:t>
            </a:r>
          </a:p>
        </p:txBody>
      </p:sp>
      <p:sp>
        <p:nvSpPr>
          <p:cNvPr id="4" name="TextBox 3">
            <a:extLst>
              <a:ext uri="{FF2B5EF4-FFF2-40B4-BE49-F238E27FC236}">
                <a16:creationId xmlns:a16="http://schemas.microsoft.com/office/drawing/2014/main" id="{598A9B4C-E335-D6F4-D6E8-5CFFC6F85857}"/>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9</a:t>
            </a:r>
          </a:p>
        </p:txBody>
      </p:sp>
    </p:spTree>
    <p:extLst>
      <p:ext uri="{BB962C8B-B14F-4D97-AF65-F5344CB8AC3E}">
        <p14:creationId xmlns:p14="http://schemas.microsoft.com/office/powerpoint/2010/main" val="187852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EF75-98E4-F3BC-AEC7-5250996B30C6}"/>
              </a:ext>
            </a:extLst>
          </p:cNvPr>
          <p:cNvSpPr>
            <a:spLocks noGrp="1"/>
          </p:cNvSpPr>
          <p:nvPr>
            <p:ph type="title"/>
          </p:nvPr>
        </p:nvSpPr>
        <p:spPr/>
        <p:txBody>
          <a:bodyPr/>
          <a:lstStyle/>
          <a:p>
            <a:r>
              <a:rPr lang="en-US" dirty="0"/>
              <a:t>Design Complexity</a:t>
            </a:r>
          </a:p>
        </p:txBody>
      </p:sp>
      <p:sp>
        <p:nvSpPr>
          <p:cNvPr id="3" name="Text Placeholder 2">
            <a:extLst>
              <a:ext uri="{FF2B5EF4-FFF2-40B4-BE49-F238E27FC236}">
                <a16:creationId xmlns:a16="http://schemas.microsoft.com/office/drawing/2014/main" id="{601D6257-6ADE-4EAB-9F87-34C38F6C739C}"/>
              </a:ext>
            </a:extLst>
          </p:cNvPr>
          <p:cNvSpPr>
            <a:spLocks noGrp="1"/>
          </p:cNvSpPr>
          <p:nvPr>
            <p:ph type="body" idx="1"/>
          </p:nvPr>
        </p:nvSpPr>
        <p:spPr/>
        <p:txBody>
          <a:bodyPr>
            <a:normAutofit fontScale="92500" lnSpcReduction="20000"/>
          </a:bodyPr>
          <a:lstStyle/>
          <a:p>
            <a:r>
              <a:rPr lang="en-US" dirty="0"/>
              <a:t>Our design contains multiple components and subsystems that each require different engineering skills, such as circuit design, embedded programming, and software programming.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Design iterations: Design each subsystem and test to collect results and problems. Based on the testing result, the subsystem is adjusted. </a:t>
            </a:r>
          </a:p>
          <a:p>
            <a:pPr marL="63500" indent="0">
              <a:buNone/>
            </a:pPr>
            <a:endParaRPr lang="en-US" dirty="0"/>
          </a:p>
        </p:txBody>
      </p:sp>
      <p:sp>
        <p:nvSpPr>
          <p:cNvPr id="4" name="Rectangle: Rounded Corners 3">
            <a:extLst>
              <a:ext uri="{FF2B5EF4-FFF2-40B4-BE49-F238E27FC236}">
                <a16:creationId xmlns:a16="http://schemas.microsoft.com/office/drawing/2014/main" id="{C74B87E3-DB2E-26FD-6341-8131C223AEE7}"/>
              </a:ext>
            </a:extLst>
          </p:cNvPr>
          <p:cNvSpPr/>
          <p:nvPr/>
        </p:nvSpPr>
        <p:spPr>
          <a:xfrm>
            <a:off x="498764" y="2170014"/>
            <a:ext cx="2461411" cy="2517972"/>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704088">
              <a:spcAft>
                <a:spcPts val="600"/>
              </a:spcAft>
            </a:pPr>
            <a:r>
              <a:rPr lang="en-US" sz="1600" b="1" kern="1200" dirty="0">
                <a:solidFill>
                  <a:schemeClr val="dk1"/>
                </a:solidFill>
                <a:latin typeface="+mn-lt"/>
                <a:ea typeface="+mn-ea"/>
                <a:cs typeface="+mn-cs"/>
              </a:rPr>
              <a:t>RF PCB Design:</a:t>
            </a:r>
          </a:p>
          <a:p>
            <a:pPr defTabSz="704088">
              <a:spcAft>
                <a:spcPts val="600"/>
              </a:spcAft>
            </a:pPr>
            <a:r>
              <a:rPr lang="en-US" sz="1600" kern="1200" dirty="0">
                <a:solidFill>
                  <a:schemeClr val="dk1"/>
                </a:solidFill>
                <a:latin typeface="+mn-lt"/>
                <a:ea typeface="+mn-ea"/>
                <a:cs typeface="+mn-cs"/>
              </a:rPr>
              <a:t>Complex circuit design, signal reception and processing, data transfer</a:t>
            </a:r>
            <a:endParaRPr lang="en-US" sz="1600" dirty="0"/>
          </a:p>
        </p:txBody>
      </p:sp>
      <p:sp>
        <p:nvSpPr>
          <p:cNvPr id="5" name="Rectangle: Rounded Corners 4">
            <a:extLst>
              <a:ext uri="{FF2B5EF4-FFF2-40B4-BE49-F238E27FC236}">
                <a16:creationId xmlns:a16="http://schemas.microsoft.com/office/drawing/2014/main" id="{DC8A1EF6-DE59-1791-A0ED-CF2E6CF06CA2}"/>
              </a:ext>
            </a:extLst>
          </p:cNvPr>
          <p:cNvSpPr/>
          <p:nvPr/>
        </p:nvSpPr>
        <p:spPr>
          <a:xfrm>
            <a:off x="3334408" y="2170014"/>
            <a:ext cx="2233229" cy="2517972"/>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704088">
              <a:spcAft>
                <a:spcPts val="600"/>
              </a:spcAft>
            </a:pPr>
            <a:r>
              <a:rPr lang="en-US" sz="1600" b="1" kern="1200" dirty="0">
                <a:solidFill>
                  <a:schemeClr val="dk1"/>
                </a:solidFill>
                <a:latin typeface="+mn-lt"/>
                <a:ea typeface="+mn-ea"/>
                <a:cs typeface="+mn-cs"/>
              </a:rPr>
              <a:t>ADC PCB Design</a:t>
            </a:r>
            <a:r>
              <a:rPr lang="en-US" sz="1600" kern="1200" dirty="0">
                <a:solidFill>
                  <a:schemeClr val="dk1"/>
                </a:solidFill>
                <a:latin typeface="+mn-lt"/>
                <a:ea typeface="+mn-ea"/>
                <a:cs typeface="+mn-cs"/>
              </a:rPr>
              <a:t>: Programming the ADC configuration and data acquisition.</a:t>
            </a:r>
            <a:endParaRPr lang="en-US" sz="1600" dirty="0"/>
          </a:p>
        </p:txBody>
      </p:sp>
      <p:sp>
        <p:nvSpPr>
          <p:cNvPr id="6" name="Rectangle: Rounded Corners 5">
            <a:extLst>
              <a:ext uri="{FF2B5EF4-FFF2-40B4-BE49-F238E27FC236}">
                <a16:creationId xmlns:a16="http://schemas.microsoft.com/office/drawing/2014/main" id="{4EAEE2E4-EFE6-393F-AAFA-25FF81EA964D}"/>
              </a:ext>
            </a:extLst>
          </p:cNvPr>
          <p:cNvSpPr/>
          <p:nvPr/>
        </p:nvSpPr>
        <p:spPr>
          <a:xfrm>
            <a:off x="5931354" y="2170012"/>
            <a:ext cx="2629024" cy="2517971"/>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704088">
              <a:spcAft>
                <a:spcPts val="600"/>
              </a:spcAft>
            </a:pPr>
            <a:r>
              <a:rPr lang="en-US" sz="1600" b="1" kern="1200">
                <a:solidFill>
                  <a:schemeClr val="dk1"/>
                </a:solidFill>
                <a:latin typeface="+mn-lt"/>
                <a:ea typeface="+mn-ea"/>
                <a:cs typeface="+mn-cs"/>
              </a:rPr>
              <a:t>FPGA Programming: </a:t>
            </a:r>
            <a:r>
              <a:rPr lang="en-US" sz="1600" kern="1200">
                <a:solidFill>
                  <a:schemeClr val="dk1"/>
                </a:solidFill>
                <a:latin typeface="+mn-lt"/>
                <a:ea typeface="+mn-ea"/>
                <a:cs typeface="+mn-cs"/>
              </a:rPr>
              <a:t>Programming the FPGA for data processing from the ADC board, and for communicating through SPI with ADC and the PLL chip.</a:t>
            </a:r>
            <a:endParaRPr lang="en-US" sz="1600"/>
          </a:p>
        </p:txBody>
      </p:sp>
      <p:sp>
        <p:nvSpPr>
          <p:cNvPr id="7" name="Rectangle: Rounded Corners 6">
            <a:extLst>
              <a:ext uri="{FF2B5EF4-FFF2-40B4-BE49-F238E27FC236}">
                <a16:creationId xmlns:a16="http://schemas.microsoft.com/office/drawing/2014/main" id="{9CE3076F-9AB4-3DDE-B3C3-795D587DE79D}"/>
              </a:ext>
            </a:extLst>
          </p:cNvPr>
          <p:cNvSpPr/>
          <p:nvPr/>
        </p:nvSpPr>
        <p:spPr>
          <a:xfrm>
            <a:off x="8924095" y="2170013"/>
            <a:ext cx="2628748" cy="2517970"/>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defTabSz="704088">
              <a:spcAft>
                <a:spcPts val="600"/>
              </a:spcAft>
            </a:pPr>
            <a:r>
              <a:rPr lang="en-US" sz="1600" b="1" kern="1200" dirty="0">
                <a:solidFill>
                  <a:schemeClr val="dk1"/>
                </a:solidFill>
                <a:latin typeface="+mn-lt"/>
                <a:ea typeface="+mn-ea"/>
                <a:cs typeface="+mn-cs"/>
              </a:rPr>
              <a:t>GUI Programming: </a:t>
            </a:r>
            <a:r>
              <a:rPr lang="en-US" sz="1600" kern="1200" dirty="0">
                <a:solidFill>
                  <a:schemeClr val="dk1"/>
                </a:solidFill>
                <a:latin typeface="+mn-lt"/>
                <a:ea typeface="+mn-ea"/>
                <a:cs typeface="+mn-cs"/>
              </a:rPr>
              <a:t>for data processing, signal control, and data display in Python. </a:t>
            </a:r>
            <a:endParaRPr lang="en-US" sz="1600" dirty="0"/>
          </a:p>
        </p:txBody>
      </p:sp>
      <p:sp>
        <p:nvSpPr>
          <p:cNvPr id="8" name="TextBox 7">
            <a:extLst>
              <a:ext uri="{FF2B5EF4-FFF2-40B4-BE49-F238E27FC236}">
                <a16:creationId xmlns:a16="http://schemas.microsoft.com/office/drawing/2014/main" id="{96F82E2D-B592-BA53-376A-1FCFE7BC8621}"/>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10</a:t>
            </a:r>
          </a:p>
        </p:txBody>
      </p:sp>
    </p:spTree>
    <p:extLst>
      <p:ext uri="{BB962C8B-B14F-4D97-AF65-F5344CB8AC3E}">
        <p14:creationId xmlns:p14="http://schemas.microsoft.com/office/powerpoint/2010/main" val="297710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5CC9-8217-E654-BF18-CDE535EBC613}"/>
              </a:ext>
            </a:extLst>
          </p:cNvPr>
          <p:cNvSpPr>
            <a:spLocks noGrp="1"/>
          </p:cNvSpPr>
          <p:nvPr>
            <p:ph type="title"/>
          </p:nvPr>
        </p:nvSpPr>
        <p:spPr/>
        <p:txBody>
          <a:bodyPr/>
          <a:lstStyle/>
          <a:p>
            <a:r>
              <a:rPr lang="en-US" dirty="0"/>
              <a:t>Project Plan</a:t>
            </a:r>
          </a:p>
        </p:txBody>
      </p:sp>
      <p:sp>
        <p:nvSpPr>
          <p:cNvPr id="5" name="Rectangle: Rounded Corners 4">
            <a:extLst>
              <a:ext uri="{FF2B5EF4-FFF2-40B4-BE49-F238E27FC236}">
                <a16:creationId xmlns:a16="http://schemas.microsoft.com/office/drawing/2014/main" id="{3695548D-4D3D-8660-61E9-E0B6B372F5C1}"/>
              </a:ext>
            </a:extLst>
          </p:cNvPr>
          <p:cNvSpPr/>
          <p:nvPr/>
        </p:nvSpPr>
        <p:spPr>
          <a:xfrm>
            <a:off x="960120" y="877824"/>
            <a:ext cx="1786759" cy="115214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RF board </a:t>
            </a:r>
          </a:p>
        </p:txBody>
      </p:sp>
      <p:sp>
        <p:nvSpPr>
          <p:cNvPr id="6" name="Rectangle: Rounded Corners 5">
            <a:extLst>
              <a:ext uri="{FF2B5EF4-FFF2-40B4-BE49-F238E27FC236}">
                <a16:creationId xmlns:a16="http://schemas.microsoft.com/office/drawing/2014/main" id="{53E8A67F-BD95-2F8D-34C4-659F0AB6622D}"/>
              </a:ext>
            </a:extLst>
          </p:cNvPr>
          <p:cNvSpPr/>
          <p:nvPr/>
        </p:nvSpPr>
        <p:spPr>
          <a:xfrm>
            <a:off x="960119" y="2217840"/>
            <a:ext cx="1786759" cy="115214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ADC board </a:t>
            </a:r>
          </a:p>
        </p:txBody>
      </p:sp>
      <p:sp>
        <p:nvSpPr>
          <p:cNvPr id="7" name="Rectangle: Rounded Corners 6">
            <a:extLst>
              <a:ext uri="{FF2B5EF4-FFF2-40B4-BE49-F238E27FC236}">
                <a16:creationId xmlns:a16="http://schemas.microsoft.com/office/drawing/2014/main" id="{45AD0286-BBA0-311A-4814-D45CE241308A}"/>
              </a:ext>
            </a:extLst>
          </p:cNvPr>
          <p:cNvSpPr/>
          <p:nvPr/>
        </p:nvSpPr>
        <p:spPr>
          <a:xfrm>
            <a:off x="960119" y="3651717"/>
            <a:ext cx="1786759" cy="115214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FPGA Research and Learning</a:t>
            </a:r>
          </a:p>
        </p:txBody>
      </p:sp>
      <p:sp>
        <p:nvSpPr>
          <p:cNvPr id="8" name="Rectangle: Rounded Corners 7">
            <a:extLst>
              <a:ext uri="{FF2B5EF4-FFF2-40B4-BE49-F238E27FC236}">
                <a16:creationId xmlns:a16="http://schemas.microsoft.com/office/drawing/2014/main" id="{5C5212F2-F745-C754-7752-E7E52512CCEC}"/>
              </a:ext>
            </a:extLst>
          </p:cNvPr>
          <p:cNvSpPr/>
          <p:nvPr/>
        </p:nvSpPr>
        <p:spPr>
          <a:xfrm>
            <a:off x="960118" y="4975866"/>
            <a:ext cx="1786759" cy="115214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GUI Programming</a:t>
            </a:r>
          </a:p>
        </p:txBody>
      </p:sp>
      <p:sp>
        <p:nvSpPr>
          <p:cNvPr id="9" name="Rectangle: Rounded Corners 8">
            <a:extLst>
              <a:ext uri="{FF2B5EF4-FFF2-40B4-BE49-F238E27FC236}">
                <a16:creationId xmlns:a16="http://schemas.microsoft.com/office/drawing/2014/main" id="{2072E270-8F9F-C3D5-12DC-A94B4707B880}"/>
              </a:ext>
            </a:extLst>
          </p:cNvPr>
          <p:cNvSpPr/>
          <p:nvPr/>
        </p:nvSpPr>
        <p:spPr>
          <a:xfrm>
            <a:off x="4309241" y="367755"/>
            <a:ext cx="1786759" cy="115214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Testing with benchtop DAQ</a:t>
            </a:r>
          </a:p>
        </p:txBody>
      </p:sp>
      <p:sp>
        <p:nvSpPr>
          <p:cNvPr id="10" name="Rectangle: Rounded Corners 9">
            <a:extLst>
              <a:ext uri="{FF2B5EF4-FFF2-40B4-BE49-F238E27FC236}">
                <a16:creationId xmlns:a16="http://schemas.microsoft.com/office/drawing/2014/main" id="{8829B720-D973-DD08-8CA8-B14FD278C68B}"/>
              </a:ext>
            </a:extLst>
          </p:cNvPr>
          <p:cNvSpPr/>
          <p:nvPr/>
        </p:nvSpPr>
        <p:spPr>
          <a:xfrm>
            <a:off x="7568347" y="1248638"/>
            <a:ext cx="1786759" cy="4137177"/>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FPGA Programming</a:t>
            </a:r>
          </a:p>
        </p:txBody>
      </p:sp>
      <p:sp>
        <p:nvSpPr>
          <p:cNvPr id="12" name="Arrow: Right 11">
            <a:extLst>
              <a:ext uri="{FF2B5EF4-FFF2-40B4-BE49-F238E27FC236}">
                <a16:creationId xmlns:a16="http://schemas.microsoft.com/office/drawing/2014/main" id="{4DFA6E08-7F6C-7689-5767-F58AF32F6912}"/>
              </a:ext>
            </a:extLst>
          </p:cNvPr>
          <p:cNvSpPr/>
          <p:nvPr/>
        </p:nvSpPr>
        <p:spPr>
          <a:xfrm>
            <a:off x="2746877" y="1008355"/>
            <a:ext cx="1562364" cy="265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167B255-2CA7-A6F8-6754-69A0D17C41F2}"/>
              </a:ext>
            </a:extLst>
          </p:cNvPr>
          <p:cNvSpPr/>
          <p:nvPr/>
        </p:nvSpPr>
        <p:spPr>
          <a:xfrm>
            <a:off x="2746877" y="2764248"/>
            <a:ext cx="4793873" cy="34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52AA668-74EE-E455-4B7D-B22BBF20F23A}"/>
              </a:ext>
            </a:extLst>
          </p:cNvPr>
          <p:cNvSpPr/>
          <p:nvPr/>
        </p:nvSpPr>
        <p:spPr>
          <a:xfrm>
            <a:off x="2746877" y="1682496"/>
            <a:ext cx="4793873" cy="34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7E19849-BF25-7197-BC27-DB8418080B20}"/>
              </a:ext>
            </a:extLst>
          </p:cNvPr>
          <p:cNvSpPr/>
          <p:nvPr/>
        </p:nvSpPr>
        <p:spPr>
          <a:xfrm>
            <a:off x="2746876" y="3900901"/>
            <a:ext cx="4793873" cy="34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B924FC8-B9F9-1F01-5C9F-41A560BFBFC6}"/>
              </a:ext>
            </a:extLst>
          </p:cNvPr>
          <p:cNvSpPr/>
          <p:nvPr/>
        </p:nvSpPr>
        <p:spPr>
          <a:xfrm>
            <a:off x="9906477" y="402845"/>
            <a:ext cx="1889449" cy="56398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Final Product</a:t>
            </a:r>
          </a:p>
        </p:txBody>
      </p:sp>
      <p:sp>
        <p:nvSpPr>
          <p:cNvPr id="17" name="Arrow: Right 16">
            <a:extLst>
              <a:ext uri="{FF2B5EF4-FFF2-40B4-BE49-F238E27FC236}">
                <a16:creationId xmlns:a16="http://schemas.microsoft.com/office/drawing/2014/main" id="{E36455F9-9FF5-A944-E7BD-CCEE3BF0F83B}"/>
              </a:ext>
            </a:extLst>
          </p:cNvPr>
          <p:cNvSpPr/>
          <p:nvPr/>
        </p:nvSpPr>
        <p:spPr>
          <a:xfrm>
            <a:off x="2746876" y="5571553"/>
            <a:ext cx="7159601" cy="2478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C153088-2F02-3509-15C2-366FF020C76F}"/>
              </a:ext>
            </a:extLst>
          </p:cNvPr>
          <p:cNvSpPr/>
          <p:nvPr/>
        </p:nvSpPr>
        <p:spPr>
          <a:xfrm>
            <a:off x="9327509" y="2846544"/>
            <a:ext cx="578968" cy="265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D21A93E-4EB8-7A8E-78DB-C7A07A8F9AE6}"/>
              </a:ext>
            </a:extLst>
          </p:cNvPr>
          <p:cNvSpPr/>
          <p:nvPr/>
        </p:nvSpPr>
        <p:spPr>
          <a:xfrm>
            <a:off x="2774474" y="5037554"/>
            <a:ext cx="4793873" cy="2468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088DD7-2EDA-5970-7F18-B21FDA51A8EE}"/>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11</a:t>
            </a:r>
          </a:p>
        </p:txBody>
      </p:sp>
    </p:spTree>
    <p:extLst>
      <p:ext uri="{BB962C8B-B14F-4D97-AF65-F5344CB8AC3E}">
        <p14:creationId xmlns:p14="http://schemas.microsoft.com/office/powerpoint/2010/main" val="387886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2325-6DFC-CD97-A1B9-3DB4BB19C73D}"/>
              </a:ext>
            </a:extLst>
          </p:cNvPr>
          <p:cNvSpPr>
            <a:spLocks noGrp="1"/>
          </p:cNvSpPr>
          <p:nvPr>
            <p:ph type="title"/>
          </p:nvPr>
        </p:nvSpPr>
        <p:spPr>
          <a:xfrm>
            <a:off x="498764" y="133292"/>
            <a:ext cx="11205556" cy="913188"/>
          </a:xfrm>
        </p:spPr>
        <p:txBody>
          <a:bodyPr>
            <a:normAutofit/>
          </a:bodyPr>
          <a:lstStyle/>
          <a:p>
            <a:r>
              <a:rPr lang="en-US" dirty="0"/>
              <a:t>Test Plan</a:t>
            </a:r>
            <a:endParaRPr lang="en-US" sz="3100" dirty="0"/>
          </a:p>
        </p:txBody>
      </p:sp>
      <p:sp>
        <p:nvSpPr>
          <p:cNvPr id="3" name="Text Placeholder 2">
            <a:extLst>
              <a:ext uri="{FF2B5EF4-FFF2-40B4-BE49-F238E27FC236}">
                <a16:creationId xmlns:a16="http://schemas.microsoft.com/office/drawing/2014/main" id="{EADB186A-3BAB-2A91-5F4C-755932299361}"/>
              </a:ext>
            </a:extLst>
          </p:cNvPr>
          <p:cNvSpPr>
            <a:spLocks noGrp="1"/>
          </p:cNvSpPr>
          <p:nvPr>
            <p:ph type="body" idx="1"/>
          </p:nvPr>
        </p:nvSpPr>
        <p:spPr>
          <a:xfrm>
            <a:off x="493222" y="1148080"/>
            <a:ext cx="11205556" cy="4957763"/>
          </a:xfrm>
        </p:spPr>
        <p:txBody>
          <a:bodyPr>
            <a:normAutofit fontScale="70000" lnSpcReduction="20000"/>
          </a:bodyPr>
          <a:lstStyle/>
          <a:p>
            <a:pPr marL="63500" indent="0">
              <a:buNone/>
            </a:pPr>
            <a:r>
              <a:rPr lang="en-US" sz="3200" b="1" dirty="0">
                <a:solidFill>
                  <a:srgbClr val="C00000"/>
                </a:solidFill>
              </a:rPr>
              <a:t>a) Unit Testing</a:t>
            </a:r>
          </a:p>
          <a:p>
            <a:r>
              <a:rPr lang="en-US" dirty="0"/>
              <a:t>RF Board:</a:t>
            </a:r>
          </a:p>
          <a:p>
            <a:pPr lvl="1">
              <a:buFont typeface="Arial" panose="020B0604020202020204" pitchFamily="34" charset="0"/>
              <a:buChar char="–"/>
            </a:pPr>
            <a:r>
              <a:rPr lang="en-US" dirty="0"/>
              <a:t>The board is powered up correctly.</a:t>
            </a:r>
          </a:p>
          <a:p>
            <a:pPr lvl="1">
              <a:buFont typeface="Arial" panose="020B0604020202020204" pitchFamily="34" charset="0"/>
              <a:buChar char="–"/>
            </a:pPr>
            <a:r>
              <a:rPr lang="en-US" dirty="0"/>
              <a:t>The PLL can be programmed through FTDI cables and is locked at a frequency.</a:t>
            </a:r>
          </a:p>
          <a:p>
            <a:pPr lvl="1">
              <a:buFont typeface="Arial" panose="020B0604020202020204" pitchFamily="34" charset="0"/>
              <a:buChar char="–"/>
            </a:pPr>
            <a:r>
              <a:rPr lang="en-US" dirty="0"/>
              <a:t>It can sweep a full range of frequencies. The spectrum analyzer is used to detect the range of frequency.</a:t>
            </a:r>
          </a:p>
          <a:p>
            <a:r>
              <a:rPr lang="en-US" dirty="0"/>
              <a:t>ADC Board:</a:t>
            </a:r>
          </a:p>
          <a:p>
            <a:pPr lvl="1">
              <a:buFont typeface="Arial" panose="020B0604020202020204" pitchFamily="34" charset="0"/>
              <a:buChar char="–"/>
            </a:pPr>
            <a:r>
              <a:rPr lang="en-US" dirty="0"/>
              <a:t>The board is powered up correctly.</a:t>
            </a:r>
          </a:p>
          <a:p>
            <a:pPr lvl="1">
              <a:buFont typeface="Arial" panose="020B0604020202020204" pitchFamily="34" charset="0"/>
              <a:buChar char="–"/>
            </a:pPr>
            <a:r>
              <a:rPr lang="en-US" dirty="0"/>
              <a:t>A signal generator will send a voltage sine wave is sent to the ADC board. The raw ADC data is collected by the FPGA and is plotted by the host to be compared to the original voltage sine wave.</a:t>
            </a:r>
          </a:p>
          <a:p>
            <a:r>
              <a:rPr lang="en-US" dirty="0"/>
              <a:t>FPGA: </a:t>
            </a:r>
          </a:p>
          <a:p>
            <a:pPr lvl="1">
              <a:buFont typeface="Arial" panose="020B0604020202020204" pitchFamily="34" charset="0"/>
              <a:buChar char="–"/>
            </a:pPr>
            <a:r>
              <a:rPr lang="en-US" dirty="0"/>
              <a:t>FPGA is programmed to communicate with the RF board or with the ADC board exclusively when it is specified by the operator.</a:t>
            </a:r>
          </a:p>
          <a:p>
            <a:pPr lvl="1">
              <a:buFont typeface="Arial" panose="020B0604020202020204" pitchFamily="34" charset="0"/>
              <a:buChar char="–"/>
            </a:pPr>
            <a:r>
              <a:rPr lang="en-US" dirty="0"/>
              <a:t>FPGA can receive the voltage data (from sub section 2 above) and the user can access the raw ADC data</a:t>
            </a:r>
          </a:p>
          <a:p>
            <a:r>
              <a:rPr lang="en-US" dirty="0"/>
              <a:t>GUI: </a:t>
            </a:r>
          </a:p>
          <a:p>
            <a:pPr lvl="1">
              <a:buFont typeface="Arial" panose="020B0604020202020204" pitchFamily="34" charset="0"/>
              <a:buChar char="–"/>
            </a:pPr>
            <a:r>
              <a:rPr lang="en-US" dirty="0"/>
              <a:t>Test the data display functionality.</a:t>
            </a:r>
          </a:p>
          <a:p>
            <a:pPr lvl="1">
              <a:buFont typeface="Arial" panose="020B0604020202020204" pitchFamily="34" charset="0"/>
              <a:buChar char="–"/>
            </a:pPr>
            <a:r>
              <a:rPr lang="en-US" dirty="0"/>
              <a:t>Test communication between the PC (GUI) and the FPGA. </a:t>
            </a:r>
          </a:p>
        </p:txBody>
      </p:sp>
      <p:sp>
        <p:nvSpPr>
          <p:cNvPr id="4" name="TextBox 3">
            <a:extLst>
              <a:ext uri="{FF2B5EF4-FFF2-40B4-BE49-F238E27FC236}">
                <a16:creationId xmlns:a16="http://schemas.microsoft.com/office/drawing/2014/main" id="{D818FB0F-EE1E-E187-717A-BB987F96B685}"/>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12</a:t>
            </a:r>
          </a:p>
        </p:txBody>
      </p:sp>
    </p:spTree>
    <p:extLst>
      <p:ext uri="{BB962C8B-B14F-4D97-AF65-F5344CB8AC3E}">
        <p14:creationId xmlns:p14="http://schemas.microsoft.com/office/powerpoint/2010/main" val="22910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116C-7044-7B0A-6AF5-9093248E40A7}"/>
              </a:ext>
            </a:extLst>
          </p:cNvPr>
          <p:cNvSpPr>
            <a:spLocks noGrp="1"/>
          </p:cNvSpPr>
          <p:nvPr>
            <p:ph type="title"/>
          </p:nvPr>
        </p:nvSpPr>
        <p:spPr/>
        <p:txBody>
          <a:bodyPr/>
          <a:lstStyle/>
          <a:p>
            <a:r>
              <a:rPr lang="en-US" dirty="0"/>
              <a:t>Test Plan (cont.)</a:t>
            </a:r>
          </a:p>
        </p:txBody>
      </p:sp>
      <p:sp>
        <p:nvSpPr>
          <p:cNvPr id="3" name="Text Placeholder 2">
            <a:extLst>
              <a:ext uri="{FF2B5EF4-FFF2-40B4-BE49-F238E27FC236}">
                <a16:creationId xmlns:a16="http://schemas.microsoft.com/office/drawing/2014/main" id="{6D0B8C4A-234A-B04D-CB23-13695F240793}"/>
              </a:ext>
            </a:extLst>
          </p:cNvPr>
          <p:cNvSpPr>
            <a:spLocks noGrp="1"/>
          </p:cNvSpPr>
          <p:nvPr>
            <p:ph type="body" idx="1"/>
          </p:nvPr>
        </p:nvSpPr>
        <p:spPr/>
        <p:txBody>
          <a:bodyPr>
            <a:normAutofit lnSpcReduction="10000"/>
          </a:bodyPr>
          <a:lstStyle/>
          <a:p>
            <a:pPr marL="63500" indent="0">
              <a:buNone/>
            </a:pPr>
            <a:r>
              <a:rPr lang="en-US" sz="2400" b="1" dirty="0">
                <a:solidFill>
                  <a:srgbClr val="C00000"/>
                </a:solidFill>
              </a:rPr>
              <a:t>b) Interface Testing</a:t>
            </a:r>
          </a:p>
          <a:p>
            <a:r>
              <a:rPr lang="en-US" dirty="0"/>
              <a:t>Testing different parts of the design as a pair to check the operability of each unit with each other. </a:t>
            </a:r>
          </a:p>
          <a:p>
            <a:r>
              <a:rPr lang="en-US" dirty="0"/>
              <a:t>E.g.: Test the RF board with the ADC board, test the ADC board with the FPGA, etc.</a:t>
            </a:r>
          </a:p>
          <a:p>
            <a:pPr marL="63500" indent="0">
              <a:buNone/>
            </a:pPr>
            <a:r>
              <a:rPr lang="en-US" dirty="0"/>
              <a:t> </a:t>
            </a:r>
            <a:r>
              <a:rPr lang="en-US" sz="2400" b="1" dirty="0">
                <a:solidFill>
                  <a:srgbClr val="C00000"/>
                </a:solidFill>
              </a:rPr>
              <a:t>c) System Testing</a:t>
            </a:r>
          </a:p>
          <a:p>
            <a:r>
              <a:rPr lang="en-US" sz="2400" dirty="0">
                <a:solidFill>
                  <a:schemeClr val="tx1"/>
                </a:solidFill>
              </a:rPr>
              <a:t>System testing requires the interoperability between different components in the system (ADC, RF, FPGA and UI). </a:t>
            </a:r>
          </a:p>
          <a:p>
            <a:r>
              <a:rPr lang="en-US" sz="2400" dirty="0">
                <a:solidFill>
                  <a:schemeClr val="tx1"/>
                </a:solidFill>
              </a:rPr>
              <a:t>It also requires the data transmitting and receiving between different parts of the system. </a:t>
            </a:r>
          </a:p>
          <a:p>
            <a:pPr marL="63500" indent="0">
              <a:buNone/>
            </a:pPr>
            <a:r>
              <a:rPr lang="en-US" sz="2400" b="1" dirty="0">
                <a:solidFill>
                  <a:srgbClr val="C00000"/>
                </a:solidFill>
              </a:rPr>
              <a:t>d) Acceptance Testing</a:t>
            </a:r>
          </a:p>
          <a:p>
            <a:r>
              <a:rPr lang="en-US" sz="2400" dirty="0">
                <a:solidFill>
                  <a:schemeClr val="tx1"/>
                </a:solidFill>
              </a:rPr>
              <a:t>Detect object’s distance using the IFFT data from the webpage. </a:t>
            </a:r>
          </a:p>
          <a:p>
            <a:r>
              <a:rPr lang="en-US" sz="2400" dirty="0">
                <a:solidFill>
                  <a:schemeClr val="tx1"/>
                </a:solidFill>
              </a:rPr>
              <a:t>Conduct object’s imaging (which has known structure) at the CNDE. </a:t>
            </a:r>
          </a:p>
          <a:p>
            <a:pPr marL="63500" indent="0">
              <a:buNone/>
            </a:pPr>
            <a:endParaRPr lang="en-US" sz="2400" b="1" dirty="0">
              <a:solidFill>
                <a:srgbClr val="C00000"/>
              </a:solidFill>
            </a:endParaRPr>
          </a:p>
          <a:p>
            <a:pPr marL="63500" indent="0">
              <a:buNone/>
            </a:pPr>
            <a:endParaRPr lang="en-US" dirty="0"/>
          </a:p>
        </p:txBody>
      </p:sp>
      <p:sp>
        <p:nvSpPr>
          <p:cNvPr id="4" name="TextBox 3">
            <a:extLst>
              <a:ext uri="{FF2B5EF4-FFF2-40B4-BE49-F238E27FC236}">
                <a16:creationId xmlns:a16="http://schemas.microsoft.com/office/drawing/2014/main" id="{D558B92D-C6F2-B6E8-41CD-B901504E57B2}"/>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13</a:t>
            </a:r>
          </a:p>
        </p:txBody>
      </p:sp>
    </p:spTree>
    <p:extLst>
      <p:ext uri="{BB962C8B-B14F-4D97-AF65-F5344CB8AC3E}">
        <p14:creationId xmlns:p14="http://schemas.microsoft.com/office/powerpoint/2010/main" val="229245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DDFF-3CD2-C2C5-8028-13A77D0FC315}"/>
              </a:ext>
            </a:extLst>
          </p:cNvPr>
          <p:cNvSpPr>
            <a:spLocks noGrp="1"/>
          </p:cNvSpPr>
          <p:nvPr>
            <p:ph type="title"/>
          </p:nvPr>
        </p:nvSpPr>
        <p:spPr/>
        <p:txBody>
          <a:bodyPr/>
          <a:lstStyle/>
          <a:p>
            <a:r>
              <a:rPr lang="en-US" dirty="0"/>
              <a:t>Test Results </a:t>
            </a:r>
          </a:p>
        </p:txBody>
      </p:sp>
      <p:sp>
        <p:nvSpPr>
          <p:cNvPr id="3" name="Text Placeholder 2">
            <a:extLst>
              <a:ext uri="{FF2B5EF4-FFF2-40B4-BE49-F238E27FC236}">
                <a16:creationId xmlns:a16="http://schemas.microsoft.com/office/drawing/2014/main" id="{47C33BF3-D168-BB58-EF34-B8EF35210B8B}"/>
              </a:ext>
            </a:extLst>
          </p:cNvPr>
          <p:cNvSpPr>
            <a:spLocks noGrp="1"/>
          </p:cNvSpPr>
          <p:nvPr>
            <p:ph type="body" idx="1"/>
          </p:nvPr>
        </p:nvSpPr>
        <p:spPr>
          <a:xfrm>
            <a:off x="498764" y="605905"/>
            <a:ext cx="11205556" cy="1761375"/>
          </a:xfrm>
        </p:spPr>
        <p:txBody>
          <a:bodyPr>
            <a:normAutofit/>
          </a:bodyPr>
          <a:lstStyle/>
          <a:p>
            <a:r>
              <a:rPr lang="en-US" sz="2000" b="1" dirty="0"/>
              <a:t>RF board: </a:t>
            </a:r>
          </a:p>
          <a:p>
            <a:pPr marL="63500" indent="0">
              <a:buNone/>
            </a:pPr>
            <a:r>
              <a:rPr lang="en-US" sz="1800" dirty="0"/>
              <a:t>a) Programmed MUXOUT on PLL to output R-divider signal. Correct output is 25MHz. This is used to verify that the PLL can be programmed to have the correct output.</a:t>
            </a:r>
          </a:p>
          <a:p>
            <a:pPr marL="63500" indent="0">
              <a:buNone/>
            </a:pPr>
            <a:r>
              <a:rPr lang="en-US" sz="1800" dirty="0"/>
              <a:t>b) Div-p and Div-n Radar chip outputs are probed with the spectrum analyzer. PLL is programmed to set the Radar frequency to 120 GHz. Expected 1.875 GHz on the Div-p and Div-n outputs.</a:t>
            </a:r>
          </a:p>
        </p:txBody>
      </p:sp>
      <p:pic>
        <p:nvPicPr>
          <p:cNvPr id="4" name="Picture 3">
            <a:extLst>
              <a:ext uri="{FF2B5EF4-FFF2-40B4-BE49-F238E27FC236}">
                <a16:creationId xmlns:a16="http://schemas.microsoft.com/office/drawing/2014/main" id="{23880FA0-8D51-BDE6-EC2E-1201A0F5BF1B}"/>
              </a:ext>
            </a:extLst>
          </p:cNvPr>
          <p:cNvPicPr>
            <a:picLocks noChangeAspect="1"/>
          </p:cNvPicPr>
          <p:nvPr/>
        </p:nvPicPr>
        <p:blipFill>
          <a:blip r:embed="rId2"/>
          <a:stretch>
            <a:fillRect/>
          </a:stretch>
        </p:blipFill>
        <p:spPr>
          <a:xfrm>
            <a:off x="142240" y="2367280"/>
            <a:ext cx="5953760" cy="3632340"/>
          </a:xfrm>
          <a:prstGeom prst="rect">
            <a:avLst/>
          </a:prstGeom>
        </p:spPr>
      </p:pic>
      <p:pic>
        <p:nvPicPr>
          <p:cNvPr id="5" name="Picture 4">
            <a:extLst>
              <a:ext uri="{FF2B5EF4-FFF2-40B4-BE49-F238E27FC236}">
                <a16:creationId xmlns:a16="http://schemas.microsoft.com/office/drawing/2014/main" id="{226B3261-4C2C-DDFC-9AE0-704D5286ABFA}"/>
              </a:ext>
            </a:extLst>
          </p:cNvPr>
          <p:cNvPicPr>
            <a:picLocks noChangeAspect="1"/>
          </p:cNvPicPr>
          <p:nvPr/>
        </p:nvPicPr>
        <p:blipFill>
          <a:blip r:embed="rId3"/>
          <a:stretch>
            <a:fillRect/>
          </a:stretch>
        </p:blipFill>
        <p:spPr>
          <a:xfrm>
            <a:off x="6068299" y="2455022"/>
            <a:ext cx="6123701" cy="3298090"/>
          </a:xfrm>
          <a:prstGeom prst="rect">
            <a:avLst/>
          </a:prstGeom>
        </p:spPr>
      </p:pic>
      <p:sp>
        <p:nvSpPr>
          <p:cNvPr id="6" name="TextBox 5">
            <a:extLst>
              <a:ext uri="{FF2B5EF4-FFF2-40B4-BE49-F238E27FC236}">
                <a16:creationId xmlns:a16="http://schemas.microsoft.com/office/drawing/2014/main" id="{AA5E15BA-6C4A-E3E7-68D7-5C50578437C6}"/>
              </a:ext>
            </a:extLst>
          </p:cNvPr>
          <p:cNvSpPr txBox="1"/>
          <p:nvPr/>
        </p:nvSpPr>
        <p:spPr>
          <a:xfrm>
            <a:off x="2275840" y="5999620"/>
            <a:ext cx="2225040" cy="338554"/>
          </a:xfrm>
          <a:prstGeom prst="rect">
            <a:avLst/>
          </a:prstGeom>
          <a:noFill/>
        </p:spPr>
        <p:txBody>
          <a:bodyPr wrap="square" rtlCol="0">
            <a:spAutoFit/>
          </a:bodyPr>
          <a:lstStyle/>
          <a:p>
            <a:r>
              <a:rPr lang="en-US" sz="1600" dirty="0"/>
              <a:t>Test result for test a)</a:t>
            </a:r>
          </a:p>
        </p:txBody>
      </p:sp>
      <p:sp>
        <p:nvSpPr>
          <p:cNvPr id="7" name="TextBox 6">
            <a:extLst>
              <a:ext uri="{FF2B5EF4-FFF2-40B4-BE49-F238E27FC236}">
                <a16:creationId xmlns:a16="http://schemas.microsoft.com/office/drawing/2014/main" id="{930050F6-A812-58C5-80CA-EC98D44DB418}"/>
              </a:ext>
            </a:extLst>
          </p:cNvPr>
          <p:cNvSpPr txBox="1"/>
          <p:nvPr/>
        </p:nvSpPr>
        <p:spPr>
          <a:xfrm>
            <a:off x="8392160" y="5913541"/>
            <a:ext cx="2225040" cy="338554"/>
          </a:xfrm>
          <a:prstGeom prst="rect">
            <a:avLst/>
          </a:prstGeom>
          <a:noFill/>
        </p:spPr>
        <p:txBody>
          <a:bodyPr wrap="square" rtlCol="0">
            <a:spAutoFit/>
          </a:bodyPr>
          <a:lstStyle/>
          <a:p>
            <a:r>
              <a:rPr lang="en-US" sz="1600" dirty="0"/>
              <a:t>Test result for test b)</a:t>
            </a:r>
          </a:p>
        </p:txBody>
      </p:sp>
      <p:sp>
        <p:nvSpPr>
          <p:cNvPr id="8" name="TextBox 7">
            <a:extLst>
              <a:ext uri="{FF2B5EF4-FFF2-40B4-BE49-F238E27FC236}">
                <a16:creationId xmlns:a16="http://schemas.microsoft.com/office/drawing/2014/main" id="{0226BE17-2713-3B22-690B-E8ECDDC78F36}"/>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14</a:t>
            </a:r>
          </a:p>
        </p:txBody>
      </p:sp>
    </p:spTree>
    <p:extLst>
      <p:ext uri="{BB962C8B-B14F-4D97-AF65-F5344CB8AC3E}">
        <p14:creationId xmlns:p14="http://schemas.microsoft.com/office/powerpoint/2010/main" val="16904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8F12-E5B0-45DA-0515-25EA053ED4F7}"/>
              </a:ext>
            </a:extLst>
          </p:cNvPr>
          <p:cNvSpPr>
            <a:spLocks noGrp="1"/>
          </p:cNvSpPr>
          <p:nvPr>
            <p:ph type="title"/>
          </p:nvPr>
        </p:nvSpPr>
        <p:spPr/>
        <p:txBody>
          <a:bodyPr/>
          <a:lstStyle/>
          <a:p>
            <a:r>
              <a:rPr lang="en-US" dirty="0"/>
              <a:t>Test Results </a:t>
            </a:r>
          </a:p>
        </p:txBody>
      </p:sp>
      <p:sp>
        <p:nvSpPr>
          <p:cNvPr id="3" name="Text Placeholder 2">
            <a:extLst>
              <a:ext uri="{FF2B5EF4-FFF2-40B4-BE49-F238E27FC236}">
                <a16:creationId xmlns:a16="http://schemas.microsoft.com/office/drawing/2014/main" id="{71D4A786-63B1-9D47-4CC0-3F8EC4A90F03}"/>
              </a:ext>
            </a:extLst>
          </p:cNvPr>
          <p:cNvSpPr>
            <a:spLocks noGrp="1"/>
          </p:cNvSpPr>
          <p:nvPr>
            <p:ph type="body" idx="1"/>
          </p:nvPr>
        </p:nvSpPr>
        <p:spPr>
          <a:xfrm>
            <a:off x="498764" y="689952"/>
            <a:ext cx="11205556" cy="1042349"/>
          </a:xfrm>
        </p:spPr>
        <p:txBody>
          <a:bodyPr>
            <a:normAutofit fontScale="92500" lnSpcReduction="10000"/>
          </a:bodyPr>
          <a:lstStyle/>
          <a:p>
            <a:r>
              <a:rPr lang="en-US" sz="2000" b="1" dirty="0"/>
              <a:t>RF board: </a:t>
            </a:r>
          </a:p>
          <a:p>
            <a:pPr marL="63500" indent="0">
              <a:buNone/>
            </a:pPr>
            <a:r>
              <a:rPr lang="en-US" sz="2000" dirty="0"/>
              <a:t>Imaged the foam object with nine rubber targets at different depths at the CNDE to see the object structure, using the RF board and the DAQ. </a:t>
            </a:r>
          </a:p>
          <a:p>
            <a:pPr marL="63500" indent="0">
              <a:buNone/>
            </a:pPr>
            <a:endParaRPr lang="en-US" dirty="0"/>
          </a:p>
        </p:txBody>
      </p:sp>
      <p:pic>
        <p:nvPicPr>
          <p:cNvPr id="3074" name="Picture 2" descr="Image">
            <a:extLst>
              <a:ext uri="{FF2B5EF4-FFF2-40B4-BE49-F238E27FC236}">
                <a16:creationId xmlns:a16="http://schemas.microsoft.com/office/drawing/2014/main" id="{AC1698A5-3CC8-6E95-DF2C-0B97D31C8A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350" b="10725"/>
          <a:stretch/>
        </p:blipFill>
        <p:spPr bwMode="auto">
          <a:xfrm>
            <a:off x="498764" y="2306319"/>
            <a:ext cx="4538383" cy="3505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2F916D3-F1F5-6166-D76F-5CA3D2790FD0}"/>
              </a:ext>
            </a:extLst>
          </p:cNvPr>
          <p:cNvPicPr>
            <a:picLocks noChangeAspect="1"/>
          </p:cNvPicPr>
          <p:nvPr/>
        </p:nvPicPr>
        <p:blipFill>
          <a:blip r:embed="rId3"/>
          <a:stretch>
            <a:fillRect/>
          </a:stretch>
        </p:blipFill>
        <p:spPr>
          <a:xfrm>
            <a:off x="6342380" y="1566974"/>
            <a:ext cx="5087620" cy="4506373"/>
          </a:xfrm>
          <a:prstGeom prst="rect">
            <a:avLst/>
          </a:prstGeom>
        </p:spPr>
      </p:pic>
      <p:sp>
        <p:nvSpPr>
          <p:cNvPr id="4" name="TextBox 3">
            <a:extLst>
              <a:ext uri="{FF2B5EF4-FFF2-40B4-BE49-F238E27FC236}">
                <a16:creationId xmlns:a16="http://schemas.microsoft.com/office/drawing/2014/main" id="{9F9FA62F-8373-6C0B-575E-4FA42B37C479}"/>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15</a:t>
            </a:r>
          </a:p>
        </p:txBody>
      </p:sp>
    </p:spTree>
    <p:extLst>
      <p:ext uri="{BB962C8B-B14F-4D97-AF65-F5344CB8AC3E}">
        <p14:creationId xmlns:p14="http://schemas.microsoft.com/office/powerpoint/2010/main" val="336966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E6F8-C3EC-946C-9859-4981E7B7B5F2}"/>
              </a:ext>
            </a:extLst>
          </p:cNvPr>
          <p:cNvSpPr>
            <a:spLocks noGrp="1"/>
          </p:cNvSpPr>
          <p:nvPr>
            <p:ph type="title"/>
          </p:nvPr>
        </p:nvSpPr>
        <p:spPr/>
        <p:txBody>
          <a:bodyPr/>
          <a:lstStyle/>
          <a:p>
            <a:r>
              <a:rPr lang="en-US" dirty="0"/>
              <a:t>Test Results (cont.)</a:t>
            </a:r>
          </a:p>
        </p:txBody>
      </p:sp>
      <p:sp>
        <p:nvSpPr>
          <p:cNvPr id="3" name="Text Placeholder 2">
            <a:extLst>
              <a:ext uri="{FF2B5EF4-FFF2-40B4-BE49-F238E27FC236}">
                <a16:creationId xmlns:a16="http://schemas.microsoft.com/office/drawing/2014/main" id="{0EBE4E75-B4A2-42A5-D651-8F81F2B0418E}"/>
              </a:ext>
            </a:extLst>
          </p:cNvPr>
          <p:cNvSpPr>
            <a:spLocks noGrp="1"/>
          </p:cNvSpPr>
          <p:nvPr>
            <p:ph type="body" idx="1"/>
          </p:nvPr>
        </p:nvSpPr>
        <p:spPr>
          <a:xfrm>
            <a:off x="498764" y="839585"/>
            <a:ext cx="11205556" cy="1182255"/>
          </a:xfrm>
        </p:spPr>
        <p:txBody>
          <a:bodyPr>
            <a:normAutofit/>
          </a:bodyPr>
          <a:lstStyle/>
          <a:p>
            <a:r>
              <a:rPr lang="en-US" sz="2000" b="1" dirty="0"/>
              <a:t>ADC: </a:t>
            </a:r>
          </a:p>
          <a:p>
            <a:pPr marL="63500" indent="0">
              <a:buNone/>
            </a:pPr>
            <a:r>
              <a:rPr lang="en-US" sz="2000" dirty="0"/>
              <a:t>Tested with ADC sampling at 2MS per second. Input signal: 25KHz @ 200mVpp. The gain is G= 20V/V.</a:t>
            </a:r>
          </a:p>
        </p:txBody>
      </p:sp>
      <p:sp>
        <p:nvSpPr>
          <p:cNvPr id="4" name="AutoShape 2">
            <a:extLst>
              <a:ext uri="{FF2B5EF4-FFF2-40B4-BE49-F238E27FC236}">
                <a16:creationId xmlns:a16="http://schemas.microsoft.com/office/drawing/2014/main" id="{429EF243-5291-865A-93DE-78D0E7334A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6C710BC-FAF9-A334-429C-4862CB6A937E}"/>
              </a:ext>
            </a:extLst>
          </p:cNvPr>
          <p:cNvPicPr>
            <a:picLocks noChangeAspect="1"/>
          </p:cNvPicPr>
          <p:nvPr/>
        </p:nvPicPr>
        <p:blipFill>
          <a:blip r:embed="rId2"/>
          <a:stretch>
            <a:fillRect/>
          </a:stretch>
        </p:blipFill>
        <p:spPr>
          <a:xfrm>
            <a:off x="2570480" y="2069730"/>
            <a:ext cx="7630160" cy="3902965"/>
          </a:xfrm>
          <a:prstGeom prst="rect">
            <a:avLst/>
          </a:prstGeom>
        </p:spPr>
      </p:pic>
      <p:sp>
        <p:nvSpPr>
          <p:cNvPr id="6" name="TextBox 5">
            <a:extLst>
              <a:ext uri="{FF2B5EF4-FFF2-40B4-BE49-F238E27FC236}">
                <a16:creationId xmlns:a16="http://schemas.microsoft.com/office/drawing/2014/main" id="{9522A91C-C563-EB60-BBFB-C83684124561}"/>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16</a:t>
            </a:r>
          </a:p>
        </p:txBody>
      </p:sp>
    </p:spTree>
    <p:extLst>
      <p:ext uri="{BB962C8B-B14F-4D97-AF65-F5344CB8AC3E}">
        <p14:creationId xmlns:p14="http://schemas.microsoft.com/office/powerpoint/2010/main" val="396738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9BE7-DFDB-540C-1F77-028F30DE0632}"/>
              </a:ext>
            </a:extLst>
          </p:cNvPr>
          <p:cNvSpPr>
            <a:spLocks noGrp="1"/>
          </p:cNvSpPr>
          <p:nvPr>
            <p:ph type="title"/>
          </p:nvPr>
        </p:nvSpPr>
        <p:spPr/>
        <p:txBody>
          <a:bodyPr/>
          <a:lstStyle/>
          <a:p>
            <a:r>
              <a:rPr lang="en-US" dirty="0"/>
              <a:t>Test Result (cont.)</a:t>
            </a:r>
          </a:p>
        </p:txBody>
      </p:sp>
      <p:sp>
        <p:nvSpPr>
          <p:cNvPr id="3" name="Text Placeholder 2">
            <a:extLst>
              <a:ext uri="{FF2B5EF4-FFF2-40B4-BE49-F238E27FC236}">
                <a16:creationId xmlns:a16="http://schemas.microsoft.com/office/drawing/2014/main" id="{525E9C67-4B12-F465-6B8E-D9A78332A6C2}"/>
              </a:ext>
            </a:extLst>
          </p:cNvPr>
          <p:cNvSpPr>
            <a:spLocks noGrp="1"/>
          </p:cNvSpPr>
          <p:nvPr>
            <p:ph type="body" idx="1"/>
          </p:nvPr>
        </p:nvSpPr>
        <p:spPr/>
        <p:txBody>
          <a:bodyPr/>
          <a:lstStyle/>
          <a:p>
            <a:r>
              <a:rPr lang="en-US" dirty="0"/>
              <a:t>Conduct object imaging with the RF board and ADC board. </a:t>
            </a:r>
          </a:p>
          <a:p>
            <a:r>
              <a:rPr lang="en-US" dirty="0"/>
              <a:t>Using SAR method to recreate the object structure.</a:t>
            </a:r>
          </a:p>
          <a:p>
            <a:endParaRPr lang="en-US" dirty="0"/>
          </a:p>
        </p:txBody>
      </p:sp>
      <p:pic>
        <p:nvPicPr>
          <p:cNvPr id="5" name="Picture 4" descr="A machine on a piece of paper&#10;&#10;Description automatically generated">
            <a:extLst>
              <a:ext uri="{FF2B5EF4-FFF2-40B4-BE49-F238E27FC236}">
                <a16:creationId xmlns:a16="http://schemas.microsoft.com/office/drawing/2014/main" id="{85AC6982-3785-175C-CB1C-6659D0E05F43}"/>
              </a:ext>
            </a:extLst>
          </p:cNvPr>
          <p:cNvPicPr>
            <a:picLocks noChangeAspect="1"/>
          </p:cNvPicPr>
          <p:nvPr/>
        </p:nvPicPr>
        <p:blipFill>
          <a:blip r:embed="rId2"/>
          <a:stretch>
            <a:fillRect/>
          </a:stretch>
        </p:blipFill>
        <p:spPr>
          <a:xfrm>
            <a:off x="498764" y="2075688"/>
            <a:ext cx="4998720" cy="3749040"/>
          </a:xfrm>
          <a:prstGeom prst="rect">
            <a:avLst/>
          </a:prstGeom>
        </p:spPr>
      </p:pic>
      <p:pic>
        <p:nvPicPr>
          <p:cNvPr id="9" name="Picture 8" descr="A diagram of a graph&#10;&#10;Description automatically generated">
            <a:extLst>
              <a:ext uri="{FF2B5EF4-FFF2-40B4-BE49-F238E27FC236}">
                <a16:creationId xmlns:a16="http://schemas.microsoft.com/office/drawing/2014/main" id="{C82B89C4-AB14-5D80-E7E0-582FDC26049B}"/>
              </a:ext>
            </a:extLst>
          </p:cNvPr>
          <p:cNvPicPr>
            <a:picLocks noChangeAspect="1"/>
          </p:cNvPicPr>
          <p:nvPr/>
        </p:nvPicPr>
        <p:blipFill>
          <a:blip r:embed="rId3"/>
          <a:stretch>
            <a:fillRect/>
          </a:stretch>
        </p:blipFill>
        <p:spPr>
          <a:xfrm>
            <a:off x="6376012" y="1952051"/>
            <a:ext cx="5334000" cy="4000500"/>
          </a:xfrm>
          <a:prstGeom prst="rect">
            <a:avLst/>
          </a:prstGeom>
        </p:spPr>
      </p:pic>
      <p:sp>
        <p:nvSpPr>
          <p:cNvPr id="4" name="TextBox 3">
            <a:extLst>
              <a:ext uri="{FF2B5EF4-FFF2-40B4-BE49-F238E27FC236}">
                <a16:creationId xmlns:a16="http://schemas.microsoft.com/office/drawing/2014/main" id="{10BD2761-2F58-288D-D8B5-0C45AC1A2DEF}"/>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17</a:t>
            </a:r>
          </a:p>
        </p:txBody>
      </p:sp>
    </p:spTree>
    <p:extLst>
      <p:ext uri="{BB962C8B-B14F-4D97-AF65-F5344CB8AC3E}">
        <p14:creationId xmlns:p14="http://schemas.microsoft.com/office/powerpoint/2010/main" val="3323351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419E-D6C6-80EA-3347-3625B247EA3B}"/>
              </a:ext>
            </a:extLst>
          </p:cNvPr>
          <p:cNvSpPr>
            <a:spLocks noGrp="1"/>
          </p:cNvSpPr>
          <p:nvPr>
            <p:ph type="title"/>
          </p:nvPr>
        </p:nvSpPr>
        <p:spPr/>
        <p:txBody>
          <a:bodyPr/>
          <a:lstStyle/>
          <a:p>
            <a:r>
              <a:rPr lang="en-US" dirty="0"/>
              <a:t>Test Results (cont.)</a:t>
            </a:r>
          </a:p>
        </p:txBody>
      </p:sp>
      <p:sp>
        <p:nvSpPr>
          <p:cNvPr id="3" name="Text Placeholder 2">
            <a:extLst>
              <a:ext uri="{FF2B5EF4-FFF2-40B4-BE49-F238E27FC236}">
                <a16:creationId xmlns:a16="http://schemas.microsoft.com/office/drawing/2014/main" id="{D8C0C01A-9DB0-3B8B-5178-B58FBFFAD3C6}"/>
              </a:ext>
            </a:extLst>
          </p:cNvPr>
          <p:cNvSpPr>
            <a:spLocks noGrp="1"/>
          </p:cNvSpPr>
          <p:nvPr>
            <p:ph type="body" idx="1"/>
          </p:nvPr>
        </p:nvSpPr>
        <p:spPr>
          <a:xfrm>
            <a:off x="498764" y="839585"/>
            <a:ext cx="11205556" cy="1263535"/>
          </a:xfrm>
        </p:spPr>
        <p:txBody>
          <a:bodyPr>
            <a:normAutofit/>
          </a:bodyPr>
          <a:lstStyle/>
          <a:p>
            <a:r>
              <a:rPr lang="en-US" sz="2000" b="1" dirty="0"/>
              <a:t>Acceptance Testing: </a:t>
            </a:r>
          </a:p>
          <a:p>
            <a:pPr marL="63500" indent="0">
              <a:buNone/>
            </a:pPr>
            <a:r>
              <a:rPr lang="en-US" sz="2000" dirty="0"/>
              <a:t>Integrate the system as a whole (ADC board with RF board and the </a:t>
            </a:r>
            <a:r>
              <a:rPr lang="en-US" sz="2000" dirty="0" err="1"/>
              <a:t>Alchitry</a:t>
            </a:r>
            <a:r>
              <a:rPr lang="en-US" sz="2000" dirty="0"/>
              <a:t> Au) with the GUI to detect the object’s distance. The expected distance is 20 cm. The measured distance is 19.5 cm.   </a:t>
            </a:r>
          </a:p>
          <a:p>
            <a:pPr marL="63500" indent="0">
              <a:buNone/>
            </a:pPr>
            <a:endParaRPr lang="en-US" sz="2000" dirty="0"/>
          </a:p>
          <a:p>
            <a:endParaRPr lang="en-US" sz="2000" dirty="0"/>
          </a:p>
        </p:txBody>
      </p:sp>
      <p:pic>
        <p:nvPicPr>
          <p:cNvPr id="1026" name="Picture 2" descr="image">
            <a:extLst>
              <a:ext uri="{FF2B5EF4-FFF2-40B4-BE49-F238E27FC236}">
                <a16:creationId xmlns:a16="http://schemas.microsoft.com/office/drawing/2014/main" id="{96870DAD-9987-C8E7-671C-BE06A1FAD5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99"/>
          <a:stretch/>
        </p:blipFill>
        <p:spPr bwMode="auto">
          <a:xfrm>
            <a:off x="7907783" y="2058020"/>
            <a:ext cx="2606483" cy="4189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 photo added">
            <a:extLst>
              <a:ext uri="{FF2B5EF4-FFF2-40B4-BE49-F238E27FC236}">
                <a16:creationId xmlns:a16="http://schemas.microsoft.com/office/drawing/2014/main" id="{8004313D-54F8-1FC3-C51A-A18B9B3C7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351" y="2058020"/>
            <a:ext cx="3154649" cy="4189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B98453-A3B3-9FA1-BF34-4DC68F3CB561}"/>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18</a:t>
            </a:r>
          </a:p>
        </p:txBody>
      </p:sp>
    </p:spTree>
    <p:extLst>
      <p:ext uri="{BB962C8B-B14F-4D97-AF65-F5344CB8AC3E}">
        <p14:creationId xmlns:p14="http://schemas.microsoft.com/office/powerpoint/2010/main" val="58878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g2212145ee94_1_0"/>
          <p:cNvSpPr txBox="1">
            <a:spLocks noGrp="1"/>
          </p:cNvSpPr>
          <p:nvPr>
            <p:ph type="title"/>
          </p:nvPr>
        </p:nvSpPr>
        <p:spPr>
          <a:xfrm>
            <a:off x="498764" y="115739"/>
            <a:ext cx="11205600" cy="57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Project Vision</a:t>
            </a:r>
            <a:endParaRPr dirty="0"/>
          </a:p>
        </p:txBody>
      </p:sp>
      <p:sp>
        <p:nvSpPr>
          <p:cNvPr id="44" name="Google Shape;44;g2212145ee94_1_0"/>
          <p:cNvSpPr txBox="1">
            <a:spLocks noGrp="1"/>
          </p:cNvSpPr>
          <p:nvPr>
            <p:ph type="body" idx="1"/>
          </p:nvPr>
        </p:nvSpPr>
        <p:spPr>
          <a:xfrm>
            <a:off x="4471416" y="254000"/>
            <a:ext cx="7452189" cy="6004560"/>
          </a:xfrm>
          <a:prstGeom prst="rect">
            <a:avLst/>
          </a:prstGeom>
        </p:spPr>
        <p:txBody>
          <a:bodyPr spcFirstLastPara="1" wrap="square" lIns="91425" tIns="45700" rIns="91425" bIns="45700" anchor="t" anchorCtr="0">
            <a:normAutofit fontScale="85000" lnSpcReduction="10000"/>
          </a:bodyPr>
          <a:lstStyle/>
          <a:p>
            <a:pPr marL="457200" lvl="0" indent="-342900" algn="l" rtl="0">
              <a:lnSpc>
                <a:spcPct val="115000"/>
              </a:lnSpc>
              <a:spcBef>
                <a:spcPts val="1000"/>
              </a:spcBef>
              <a:spcAft>
                <a:spcPts val="0"/>
              </a:spcAft>
              <a:buSzPts val="1800"/>
              <a:buChar char="●"/>
            </a:pPr>
            <a:r>
              <a:rPr lang="en-US" sz="1800" dirty="0"/>
              <a:t>Project goal: It is to build a 120 GHz millimeter wave (mm-wave) imaging radar. The system will be based on TRA_120_045 radar chip. There are three subsystems in the radar: </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Radio Frequency (RF) circuit (radar IC and phased-locked-loop (PLL) circuitry).</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ADC circuit with FPGA</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A GUI</a:t>
            </a:r>
          </a:p>
          <a:p>
            <a:pPr marL="457200" lvl="0" indent="-342900" algn="l" rtl="0">
              <a:lnSpc>
                <a:spcPct val="115000"/>
              </a:lnSpc>
              <a:spcBef>
                <a:spcPts val="1000"/>
              </a:spcBef>
              <a:spcAft>
                <a:spcPts val="0"/>
              </a:spcAft>
              <a:buSzPts val="1800"/>
              <a:buChar char="●"/>
            </a:pPr>
            <a:r>
              <a:rPr lang="en-US" sz="1800" dirty="0"/>
              <a:t>Usage: </a:t>
            </a:r>
          </a:p>
          <a:p>
            <a:pPr marL="114300" lvl="0" indent="0" algn="l" rtl="0">
              <a:lnSpc>
                <a:spcPct val="115000"/>
              </a:lnSpc>
              <a:spcBef>
                <a:spcPts val="1000"/>
              </a:spcBef>
              <a:spcAft>
                <a:spcPts val="0"/>
              </a:spcAft>
              <a:buSzPts val="1800"/>
              <a:buNone/>
            </a:pPr>
            <a:r>
              <a:rPr lang="en-US" sz="1800" dirty="0"/>
              <a:t>It is mainly used </a:t>
            </a:r>
            <a:r>
              <a:rPr lang="en-US" sz="1800"/>
              <a:t>at the Center </a:t>
            </a:r>
            <a:r>
              <a:rPr lang="en-US" sz="1800" dirty="0"/>
              <a:t>for Non-destructive Evaluation do object imaging and flaw detection inside of model. </a:t>
            </a:r>
          </a:p>
          <a:p>
            <a:pPr marL="457200" lvl="0" indent="-342900" algn="l" rtl="0">
              <a:lnSpc>
                <a:spcPct val="115000"/>
              </a:lnSpc>
              <a:spcBef>
                <a:spcPts val="1000"/>
              </a:spcBef>
              <a:spcAft>
                <a:spcPts val="0"/>
              </a:spcAft>
              <a:buSzPts val="1800"/>
              <a:buChar char="●"/>
            </a:pPr>
            <a:r>
              <a:rPr lang="en-US" sz="1800" dirty="0"/>
              <a:t>Approach: </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Building and testing two subsystems (RF and ADC boards) separately.</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Programming the </a:t>
            </a:r>
            <a:r>
              <a:rPr lang="en-US" sz="1800" dirty="0" err="1"/>
              <a:t>Alchitry</a:t>
            </a:r>
            <a:r>
              <a:rPr lang="en-US" sz="1800" dirty="0"/>
              <a:t> Au to control peripheral IC's through SPI.</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Configuring the </a:t>
            </a:r>
            <a:r>
              <a:rPr lang="en-US" sz="1800" dirty="0" err="1"/>
              <a:t>Alchitry</a:t>
            </a:r>
            <a:r>
              <a:rPr lang="en-US" sz="1800" dirty="0"/>
              <a:t> Au to send ADC data to Host PC via USB. </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Building a PC application for user to communicate to the system.</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Testing the system for functionality. </a:t>
            </a:r>
          </a:p>
          <a:p>
            <a:pPr marL="400050" lvl="0" indent="-285750" algn="l" rtl="0">
              <a:lnSpc>
                <a:spcPct val="115000"/>
              </a:lnSpc>
              <a:spcBef>
                <a:spcPts val="1000"/>
              </a:spcBef>
              <a:spcAft>
                <a:spcPts val="0"/>
              </a:spcAft>
              <a:buSzPts val="1800"/>
              <a:buFont typeface="Arial" panose="020B0604020202020204" pitchFamily="34" charset="0"/>
              <a:buChar char="–"/>
            </a:pPr>
            <a:r>
              <a:rPr lang="en-US" sz="1800" dirty="0"/>
              <a:t>Using the system to  conduct radar imaging experiments in the microwave lab at CNDE.</a:t>
            </a:r>
          </a:p>
          <a:p>
            <a:pPr marL="457200" lvl="0" indent="-342900" algn="l" rtl="0">
              <a:lnSpc>
                <a:spcPct val="115000"/>
              </a:lnSpc>
              <a:spcBef>
                <a:spcPts val="1000"/>
              </a:spcBef>
              <a:spcAft>
                <a:spcPts val="0"/>
              </a:spcAft>
              <a:buSzPts val="1800"/>
              <a:buChar char="●"/>
            </a:pPr>
            <a:endParaRPr sz="1800" dirty="0"/>
          </a:p>
        </p:txBody>
      </p:sp>
      <p:pic>
        <p:nvPicPr>
          <p:cNvPr id="2" name="Picture 1" descr="A close-up of a chip&#10;&#10;Description automatically generated">
            <a:extLst>
              <a:ext uri="{FF2B5EF4-FFF2-40B4-BE49-F238E27FC236}">
                <a16:creationId xmlns:a16="http://schemas.microsoft.com/office/drawing/2014/main" id="{81964751-1F0D-0EB3-AFED-08A75D326890}"/>
              </a:ext>
            </a:extLst>
          </p:cNvPr>
          <p:cNvPicPr>
            <a:picLocks noChangeAspect="1"/>
          </p:cNvPicPr>
          <p:nvPr/>
        </p:nvPicPr>
        <p:blipFill>
          <a:blip r:embed="rId3"/>
          <a:stretch>
            <a:fillRect/>
          </a:stretch>
        </p:blipFill>
        <p:spPr>
          <a:xfrm>
            <a:off x="973132" y="1380422"/>
            <a:ext cx="3114235" cy="3194776"/>
          </a:xfrm>
          <a:prstGeom prst="rect">
            <a:avLst/>
          </a:prstGeom>
        </p:spPr>
      </p:pic>
      <p:sp>
        <p:nvSpPr>
          <p:cNvPr id="3" name="TextBox 2">
            <a:extLst>
              <a:ext uri="{FF2B5EF4-FFF2-40B4-BE49-F238E27FC236}">
                <a16:creationId xmlns:a16="http://schemas.microsoft.com/office/drawing/2014/main" id="{08AA8CC8-0A99-692F-FD43-BABDC7ACA40D}"/>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1A6D-D2A1-30B3-7E44-E8422F87F3A3}"/>
              </a:ext>
            </a:extLst>
          </p:cNvPr>
          <p:cNvSpPr>
            <a:spLocks noGrp="1"/>
          </p:cNvSpPr>
          <p:nvPr>
            <p:ph type="title"/>
          </p:nvPr>
        </p:nvSpPr>
        <p:spPr/>
        <p:txBody>
          <a:bodyPr/>
          <a:lstStyle/>
          <a:p>
            <a:r>
              <a:rPr lang="en-US" dirty="0"/>
              <a:t>Project challenges </a:t>
            </a:r>
          </a:p>
        </p:txBody>
      </p:sp>
      <p:sp>
        <p:nvSpPr>
          <p:cNvPr id="3" name="Text Placeholder 2">
            <a:extLst>
              <a:ext uri="{FF2B5EF4-FFF2-40B4-BE49-F238E27FC236}">
                <a16:creationId xmlns:a16="http://schemas.microsoft.com/office/drawing/2014/main" id="{22839E6B-63F9-196F-AD43-7418BAABC8BD}"/>
              </a:ext>
            </a:extLst>
          </p:cNvPr>
          <p:cNvSpPr>
            <a:spLocks noGrp="1"/>
          </p:cNvSpPr>
          <p:nvPr>
            <p:ph type="body" idx="1"/>
          </p:nvPr>
        </p:nvSpPr>
        <p:spPr/>
        <p:txBody>
          <a:bodyPr/>
          <a:lstStyle/>
          <a:p>
            <a:r>
              <a:rPr lang="en-US" dirty="0"/>
              <a:t>Not enough time to program the Raspberry Pi to host the webserver. </a:t>
            </a:r>
          </a:p>
          <a:p>
            <a:r>
              <a:rPr lang="en-US" dirty="0"/>
              <a:t>It took a lot of time and effort to learn and implement the hardware coding of the </a:t>
            </a:r>
            <a:r>
              <a:rPr lang="en-US" dirty="0" err="1"/>
              <a:t>Alchitry</a:t>
            </a:r>
            <a:r>
              <a:rPr lang="en-US" dirty="0"/>
              <a:t> Au. </a:t>
            </a:r>
          </a:p>
          <a:p>
            <a:r>
              <a:rPr lang="en-US" dirty="0"/>
              <a:t>The ADC board had some issue with programming the ADC correctly and noise. </a:t>
            </a:r>
          </a:p>
          <a:p>
            <a:r>
              <a:rPr lang="en-US" dirty="0"/>
              <a:t>Difficulty learning Django web app framework in enough detail to create built out app in a short period of time. </a:t>
            </a:r>
          </a:p>
          <a:p>
            <a:pPr marL="63500" indent="0">
              <a:buNone/>
            </a:pPr>
            <a:endParaRPr lang="en-US" dirty="0"/>
          </a:p>
        </p:txBody>
      </p:sp>
      <p:sp>
        <p:nvSpPr>
          <p:cNvPr id="4" name="TextBox 3">
            <a:extLst>
              <a:ext uri="{FF2B5EF4-FFF2-40B4-BE49-F238E27FC236}">
                <a16:creationId xmlns:a16="http://schemas.microsoft.com/office/drawing/2014/main" id="{BE75D10B-96AC-8FA6-63EB-BFB2B8B10A1D}"/>
              </a:ext>
            </a:extLst>
          </p:cNvPr>
          <p:cNvSpPr txBox="1"/>
          <p:nvPr/>
        </p:nvSpPr>
        <p:spPr>
          <a:xfrm>
            <a:off x="5757672" y="6403707"/>
            <a:ext cx="451104" cy="338554"/>
          </a:xfrm>
          <a:prstGeom prst="rect">
            <a:avLst/>
          </a:prstGeom>
          <a:noFill/>
        </p:spPr>
        <p:txBody>
          <a:bodyPr wrap="square" rtlCol="0">
            <a:spAutoFit/>
          </a:bodyPr>
          <a:lstStyle/>
          <a:p>
            <a:r>
              <a:rPr lang="en-US" sz="1600" dirty="0">
                <a:solidFill>
                  <a:schemeClr val="bg1"/>
                </a:solidFill>
              </a:rPr>
              <a:t>19</a:t>
            </a:r>
          </a:p>
        </p:txBody>
      </p:sp>
    </p:spTree>
    <p:extLst>
      <p:ext uri="{BB962C8B-B14F-4D97-AF65-F5344CB8AC3E}">
        <p14:creationId xmlns:p14="http://schemas.microsoft.com/office/powerpoint/2010/main" val="395021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3D77E0-C5DE-7CC5-A8C7-91C9B6554789}"/>
              </a:ext>
            </a:extLst>
          </p:cNvPr>
          <p:cNvSpPr>
            <a:spLocks noGrp="1"/>
          </p:cNvSpPr>
          <p:nvPr>
            <p:ph type="subTitle" idx="1"/>
          </p:nvPr>
        </p:nvSpPr>
        <p:spPr>
          <a:xfrm>
            <a:off x="1524000" y="2884517"/>
            <a:ext cx="9144000" cy="803564"/>
          </a:xfrm>
        </p:spPr>
        <p:txBody>
          <a:bodyPr>
            <a:normAutofit/>
          </a:bodyPr>
          <a:lstStyle/>
          <a:p>
            <a:r>
              <a:rPr lang="en-US" sz="3600" dirty="0"/>
              <a:t>Questions and Answers </a:t>
            </a:r>
          </a:p>
        </p:txBody>
      </p:sp>
    </p:spTree>
    <p:extLst>
      <p:ext uri="{BB962C8B-B14F-4D97-AF65-F5344CB8AC3E}">
        <p14:creationId xmlns:p14="http://schemas.microsoft.com/office/powerpoint/2010/main" val="424928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4C60-990A-BA04-6DDF-44F13FBD480F}"/>
              </a:ext>
            </a:extLst>
          </p:cNvPr>
          <p:cNvSpPr>
            <a:spLocks noGrp="1"/>
          </p:cNvSpPr>
          <p:nvPr>
            <p:ph type="title"/>
          </p:nvPr>
        </p:nvSpPr>
        <p:spPr/>
        <p:txBody>
          <a:bodyPr/>
          <a:lstStyle/>
          <a:p>
            <a:r>
              <a:rPr lang="en-US" dirty="0"/>
              <a:t>Project Vision (cont.)</a:t>
            </a:r>
          </a:p>
        </p:txBody>
      </p:sp>
      <p:pic>
        <p:nvPicPr>
          <p:cNvPr id="1026" name="Picture 2" descr="Image preview">
            <a:extLst>
              <a:ext uri="{FF2B5EF4-FFF2-40B4-BE49-F238E27FC236}">
                <a16:creationId xmlns:a16="http://schemas.microsoft.com/office/drawing/2014/main" id="{2227EF50-E452-C60A-A708-FFEDFFAAC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624078"/>
            <a:ext cx="3249168" cy="2436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a:extLst>
              <a:ext uri="{FF2B5EF4-FFF2-40B4-BE49-F238E27FC236}">
                <a16:creationId xmlns:a16="http://schemas.microsoft.com/office/drawing/2014/main" id="{168211B5-E7AD-9C4E-770F-F10D1D640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14" t="13075" r="15771" b="12410"/>
          <a:stretch/>
        </p:blipFill>
        <p:spPr bwMode="auto">
          <a:xfrm>
            <a:off x="487680" y="3170682"/>
            <a:ext cx="3483864" cy="2980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a:extLst>
              <a:ext uri="{FF2B5EF4-FFF2-40B4-BE49-F238E27FC236}">
                <a16:creationId xmlns:a16="http://schemas.microsoft.com/office/drawing/2014/main" id="{8EF82F3E-F4B3-881F-F7E9-DEA4B64CA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217" y="966218"/>
            <a:ext cx="2606483" cy="4573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1 photo added">
            <a:extLst>
              <a:ext uri="{FF2B5EF4-FFF2-40B4-BE49-F238E27FC236}">
                <a16:creationId xmlns:a16="http://schemas.microsoft.com/office/drawing/2014/main" id="{69A141A3-6B41-38D5-5F0B-485D30398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57" y="1158283"/>
            <a:ext cx="3154649" cy="4189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33535-239F-951B-9708-A64CC246575E}"/>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2</a:t>
            </a:r>
          </a:p>
        </p:txBody>
      </p:sp>
    </p:spTree>
    <p:extLst>
      <p:ext uri="{BB962C8B-B14F-4D97-AF65-F5344CB8AC3E}">
        <p14:creationId xmlns:p14="http://schemas.microsoft.com/office/powerpoint/2010/main" val="131367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7613-5B1B-FF2A-96F4-4E74E5141C7E}"/>
              </a:ext>
            </a:extLst>
          </p:cNvPr>
          <p:cNvSpPr>
            <a:spLocks noGrp="1"/>
          </p:cNvSpPr>
          <p:nvPr>
            <p:ph type="title"/>
          </p:nvPr>
        </p:nvSpPr>
        <p:spPr/>
        <p:txBody>
          <a:bodyPr/>
          <a:lstStyle/>
          <a:p>
            <a:r>
              <a:rPr lang="en-US" dirty="0"/>
              <a:t>Conceptual/Visual Sketch</a:t>
            </a:r>
          </a:p>
        </p:txBody>
      </p:sp>
      <p:sp>
        <p:nvSpPr>
          <p:cNvPr id="4" name="Rectangle: Rounded Corners 3">
            <a:extLst>
              <a:ext uri="{FF2B5EF4-FFF2-40B4-BE49-F238E27FC236}">
                <a16:creationId xmlns:a16="http://schemas.microsoft.com/office/drawing/2014/main" id="{EB21CC28-DABE-A5F8-E484-2BC0E2D10FD1}"/>
              </a:ext>
            </a:extLst>
          </p:cNvPr>
          <p:cNvSpPr/>
          <p:nvPr/>
        </p:nvSpPr>
        <p:spPr>
          <a:xfrm>
            <a:off x="1217165" y="1084449"/>
            <a:ext cx="2797302"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RF Board: </a:t>
            </a:r>
            <a:r>
              <a:rPr lang="en-US" dirty="0">
                <a:solidFill>
                  <a:schemeClr val="tx1"/>
                </a:solidFill>
              </a:rPr>
              <a:t>Radar IC and PLL circuitry   </a:t>
            </a:r>
          </a:p>
        </p:txBody>
      </p:sp>
      <p:sp>
        <p:nvSpPr>
          <p:cNvPr id="5" name="Rectangle: Rounded Corners 4">
            <a:extLst>
              <a:ext uri="{FF2B5EF4-FFF2-40B4-BE49-F238E27FC236}">
                <a16:creationId xmlns:a16="http://schemas.microsoft.com/office/drawing/2014/main" id="{E310BEEB-3288-1DE7-6E2C-BF11DC9CB061}"/>
              </a:ext>
            </a:extLst>
          </p:cNvPr>
          <p:cNvSpPr/>
          <p:nvPr/>
        </p:nvSpPr>
        <p:spPr>
          <a:xfrm>
            <a:off x="1217522" y="3592179"/>
            <a:ext cx="2797302"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ADC Board: </a:t>
            </a:r>
            <a:r>
              <a:rPr lang="en-US" dirty="0">
                <a:solidFill>
                  <a:schemeClr val="tx1"/>
                </a:solidFill>
              </a:rPr>
              <a:t>Low Pass Filter, Amplifier, and ADC</a:t>
            </a:r>
          </a:p>
          <a:p>
            <a:pPr algn="ctr"/>
            <a:endParaRPr lang="en-US" dirty="0">
              <a:solidFill>
                <a:schemeClr val="tx1"/>
              </a:solidFill>
            </a:endParaRPr>
          </a:p>
        </p:txBody>
      </p:sp>
      <p:sp>
        <p:nvSpPr>
          <p:cNvPr id="6" name="Rectangle: Rounded Corners 5">
            <a:extLst>
              <a:ext uri="{FF2B5EF4-FFF2-40B4-BE49-F238E27FC236}">
                <a16:creationId xmlns:a16="http://schemas.microsoft.com/office/drawing/2014/main" id="{B22AF332-C056-86BE-F021-538591E392D4}"/>
              </a:ext>
            </a:extLst>
          </p:cNvPr>
          <p:cNvSpPr/>
          <p:nvPr/>
        </p:nvSpPr>
        <p:spPr>
          <a:xfrm>
            <a:off x="8464963" y="2291131"/>
            <a:ext cx="2797302"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User Interface: </a:t>
            </a:r>
            <a:r>
              <a:rPr lang="en-US" dirty="0">
                <a:solidFill>
                  <a:schemeClr val="tx1"/>
                </a:solidFill>
              </a:rPr>
              <a:t>Data transfer and display; control signal </a:t>
            </a:r>
          </a:p>
        </p:txBody>
      </p:sp>
      <p:sp>
        <p:nvSpPr>
          <p:cNvPr id="7" name="TextBox 6">
            <a:extLst>
              <a:ext uri="{FF2B5EF4-FFF2-40B4-BE49-F238E27FC236}">
                <a16:creationId xmlns:a16="http://schemas.microsoft.com/office/drawing/2014/main" id="{E94AFEB7-4D36-A026-6563-6E29E73714A9}"/>
              </a:ext>
            </a:extLst>
          </p:cNvPr>
          <p:cNvSpPr txBox="1"/>
          <p:nvPr/>
        </p:nvSpPr>
        <p:spPr>
          <a:xfrm>
            <a:off x="3957100" y="1784739"/>
            <a:ext cx="9645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Control signal </a:t>
            </a:r>
            <a:endParaRPr lang="en-US"/>
          </a:p>
        </p:txBody>
      </p:sp>
      <p:sp>
        <p:nvSpPr>
          <p:cNvPr id="8" name="Arrow: Left-Right 7">
            <a:extLst>
              <a:ext uri="{FF2B5EF4-FFF2-40B4-BE49-F238E27FC236}">
                <a16:creationId xmlns:a16="http://schemas.microsoft.com/office/drawing/2014/main" id="{BFDC8387-4D08-53E3-8527-8CBCE1E0D076}"/>
              </a:ext>
            </a:extLst>
          </p:cNvPr>
          <p:cNvSpPr/>
          <p:nvPr/>
        </p:nvSpPr>
        <p:spPr>
          <a:xfrm>
            <a:off x="4027659" y="2444089"/>
            <a:ext cx="776810" cy="1980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A3252708-EA2C-A984-42F7-EBCF0DC0D9B9}"/>
              </a:ext>
            </a:extLst>
          </p:cNvPr>
          <p:cNvSpPr/>
          <p:nvPr/>
        </p:nvSpPr>
        <p:spPr>
          <a:xfrm>
            <a:off x="4010150" y="4036979"/>
            <a:ext cx="794319" cy="15199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A87AB6-F91F-4785-C81F-E1690E2A19FB}"/>
              </a:ext>
            </a:extLst>
          </p:cNvPr>
          <p:cNvSpPr txBox="1"/>
          <p:nvPr/>
        </p:nvSpPr>
        <p:spPr>
          <a:xfrm>
            <a:off x="3968244" y="3501651"/>
            <a:ext cx="8825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Control Signal</a:t>
            </a:r>
            <a:endParaRPr lang="en-US"/>
          </a:p>
        </p:txBody>
      </p:sp>
      <p:sp>
        <p:nvSpPr>
          <p:cNvPr id="11" name="Arrow: Left-Right 10">
            <a:extLst>
              <a:ext uri="{FF2B5EF4-FFF2-40B4-BE49-F238E27FC236}">
                <a16:creationId xmlns:a16="http://schemas.microsoft.com/office/drawing/2014/main" id="{1612F069-C996-88FF-16DB-4868A10EB6E2}"/>
              </a:ext>
            </a:extLst>
          </p:cNvPr>
          <p:cNvSpPr/>
          <p:nvPr/>
        </p:nvSpPr>
        <p:spPr>
          <a:xfrm>
            <a:off x="7656177" y="2937384"/>
            <a:ext cx="839164" cy="26043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A7A424D-9450-020B-0B24-BC23B99EEEEA}"/>
              </a:ext>
            </a:extLst>
          </p:cNvPr>
          <p:cNvSpPr txBox="1"/>
          <p:nvPr/>
        </p:nvSpPr>
        <p:spPr>
          <a:xfrm>
            <a:off x="7665823" y="2291131"/>
            <a:ext cx="8970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Control signal</a:t>
            </a:r>
            <a:endParaRPr lang="en-US"/>
          </a:p>
        </p:txBody>
      </p:sp>
      <p:sp>
        <p:nvSpPr>
          <p:cNvPr id="13" name="Arrow: Right 12">
            <a:extLst>
              <a:ext uri="{FF2B5EF4-FFF2-40B4-BE49-F238E27FC236}">
                <a16:creationId xmlns:a16="http://schemas.microsoft.com/office/drawing/2014/main" id="{F5C8415C-1423-7EE7-EB26-3202965A723C}"/>
              </a:ext>
            </a:extLst>
          </p:cNvPr>
          <p:cNvSpPr/>
          <p:nvPr/>
        </p:nvSpPr>
        <p:spPr>
          <a:xfrm>
            <a:off x="4019797" y="4678408"/>
            <a:ext cx="848809" cy="250785"/>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92ADDA-691E-2761-5BBF-F48982DC3E95}"/>
              </a:ext>
            </a:extLst>
          </p:cNvPr>
          <p:cNvSpPr txBox="1"/>
          <p:nvPr/>
        </p:nvSpPr>
        <p:spPr>
          <a:xfrm>
            <a:off x="3952278" y="4326346"/>
            <a:ext cx="9742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Data</a:t>
            </a:r>
          </a:p>
          <a:p>
            <a:endParaRPr lang="en-US">
              <a:ea typeface="Calibri"/>
              <a:cs typeface="Calibri"/>
            </a:endParaRPr>
          </a:p>
        </p:txBody>
      </p:sp>
      <p:sp>
        <p:nvSpPr>
          <p:cNvPr id="15" name="Arrow: Right 14">
            <a:extLst>
              <a:ext uri="{FF2B5EF4-FFF2-40B4-BE49-F238E27FC236}">
                <a16:creationId xmlns:a16="http://schemas.microsoft.com/office/drawing/2014/main" id="{A41D763E-E79C-1416-3A10-D563F02201FD}"/>
              </a:ext>
            </a:extLst>
          </p:cNvPr>
          <p:cNvSpPr/>
          <p:nvPr/>
        </p:nvSpPr>
        <p:spPr>
          <a:xfrm>
            <a:off x="7641708" y="3400372"/>
            <a:ext cx="868101" cy="308658"/>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DD15AD5-ED62-7CE5-9DF5-97480C6920CE}"/>
              </a:ext>
            </a:extLst>
          </p:cNvPr>
          <p:cNvSpPr txBox="1"/>
          <p:nvPr/>
        </p:nvSpPr>
        <p:spPr>
          <a:xfrm>
            <a:off x="7742987" y="3733143"/>
            <a:ext cx="8681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Data</a:t>
            </a:r>
          </a:p>
          <a:p>
            <a:endParaRPr lang="en-US">
              <a:ea typeface="Calibri"/>
              <a:cs typeface="Calibri"/>
            </a:endParaRPr>
          </a:p>
        </p:txBody>
      </p:sp>
      <p:sp>
        <p:nvSpPr>
          <p:cNvPr id="17" name="Arrow: Down 16">
            <a:extLst>
              <a:ext uri="{FF2B5EF4-FFF2-40B4-BE49-F238E27FC236}">
                <a16:creationId xmlns:a16="http://schemas.microsoft.com/office/drawing/2014/main" id="{73BB3938-CA9B-6896-689A-F416633A96EE}"/>
              </a:ext>
            </a:extLst>
          </p:cNvPr>
          <p:cNvSpPr/>
          <p:nvPr/>
        </p:nvSpPr>
        <p:spPr>
          <a:xfrm>
            <a:off x="2172671" y="2995258"/>
            <a:ext cx="308658" cy="655898"/>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9A679C1-FC37-A983-6324-6B5DB1B78FCA}"/>
              </a:ext>
            </a:extLst>
          </p:cNvPr>
          <p:cNvSpPr txBox="1"/>
          <p:nvPr/>
        </p:nvSpPr>
        <p:spPr>
          <a:xfrm>
            <a:off x="2765873" y="3053131"/>
            <a:ext cx="8246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Data</a:t>
            </a:r>
          </a:p>
          <a:p>
            <a:endParaRPr lang="en-US">
              <a:ea typeface="Calibri"/>
              <a:cs typeface="Calibri"/>
            </a:endParaRPr>
          </a:p>
        </p:txBody>
      </p:sp>
      <p:sp>
        <p:nvSpPr>
          <p:cNvPr id="24" name="Rectangle: Rounded Corners 23">
            <a:extLst>
              <a:ext uri="{FF2B5EF4-FFF2-40B4-BE49-F238E27FC236}">
                <a16:creationId xmlns:a16="http://schemas.microsoft.com/office/drawing/2014/main" id="{23D694E5-5B41-B3BF-C98B-C75937C7CEC6}"/>
              </a:ext>
            </a:extLst>
          </p:cNvPr>
          <p:cNvSpPr/>
          <p:nvPr/>
        </p:nvSpPr>
        <p:spPr>
          <a:xfrm>
            <a:off x="4831672" y="1573704"/>
            <a:ext cx="2797302" cy="385589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FPGA Board: </a:t>
            </a:r>
            <a:r>
              <a:rPr lang="en-US" dirty="0">
                <a:solidFill>
                  <a:schemeClr val="tx1"/>
                </a:solidFill>
              </a:rPr>
              <a:t>SPI, UART, and FTDI/ USB communication</a:t>
            </a:r>
          </a:p>
        </p:txBody>
      </p:sp>
      <p:sp>
        <p:nvSpPr>
          <p:cNvPr id="3" name="TextBox 2">
            <a:extLst>
              <a:ext uri="{FF2B5EF4-FFF2-40B4-BE49-F238E27FC236}">
                <a16:creationId xmlns:a16="http://schemas.microsoft.com/office/drawing/2014/main" id="{9EED7179-90A3-A660-614A-F054D96B8736}"/>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3</a:t>
            </a:r>
          </a:p>
        </p:txBody>
      </p:sp>
    </p:spTree>
    <p:extLst>
      <p:ext uri="{BB962C8B-B14F-4D97-AF65-F5344CB8AC3E}">
        <p14:creationId xmlns:p14="http://schemas.microsoft.com/office/powerpoint/2010/main" val="32898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1B09-213B-4BBF-4A49-320327F1F5C1}"/>
              </a:ext>
            </a:extLst>
          </p:cNvPr>
          <p:cNvSpPr>
            <a:spLocks noGrp="1"/>
          </p:cNvSpPr>
          <p:nvPr>
            <p:ph type="title"/>
          </p:nvPr>
        </p:nvSpPr>
        <p:spPr>
          <a:xfrm>
            <a:off x="334172" y="234057"/>
            <a:ext cx="11205556" cy="813620"/>
          </a:xfrm>
        </p:spPr>
        <p:txBody>
          <a:bodyPr>
            <a:normAutofit fontScale="90000"/>
          </a:bodyPr>
          <a:lstStyle/>
          <a:p>
            <a:r>
              <a:rPr lang="en-US" dirty="0"/>
              <a:t>System Design</a:t>
            </a:r>
            <a:br>
              <a:rPr lang="en-US" dirty="0"/>
            </a:br>
            <a:r>
              <a:rPr lang="en-US" sz="3100" dirty="0"/>
              <a:t>a) TRA_045 chip</a:t>
            </a:r>
          </a:p>
        </p:txBody>
      </p:sp>
      <p:sp>
        <p:nvSpPr>
          <p:cNvPr id="3" name="Text Placeholder 2">
            <a:extLst>
              <a:ext uri="{FF2B5EF4-FFF2-40B4-BE49-F238E27FC236}">
                <a16:creationId xmlns:a16="http://schemas.microsoft.com/office/drawing/2014/main" id="{17714912-9B1B-6546-DE57-A5040F16CA66}"/>
              </a:ext>
            </a:extLst>
          </p:cNvPr>
          <p:cNvSpPr>
            <a:spLocks noGrp="1"/>
          </p:cNvSpPr>
          <p:nvPr>
            <p:ph type="body" idx="1"/>
          </p:nvPr>
        </p:nvSpPr>
        <p:spPr>
          <a:xfrm>
            <a:off x="334172" y="1047678"/>
            <a:ext cx="11745052" cy="1612184"/>
          </a:xfrm>
        </p:spPr>
        <p:txBody>
          <a:bodyPr>
            <a:normAutofit/>
          </a:bodyPr>
          <a:lstStyle/>
          <a:p>
            <a:pPr>
              <a:buFont typeface="Arial" panose="020B0604020202020204" pitchFamily="34" charset="0"/>
              <a:buChar char="•"/>
            </a:pPr>
            <a:r>
              <a:rPr lang="en-US" sz="2000" dirty="0"/>
              <a:t>It is an integrated wideband transceiver circuit with antennas on chip. </a:t>
            </a:r>
          </a:p>
          <a:p>
            <a:pPr>
              <a:buFont typeface="Arial" panose="020B0604020202020204" pitchFamily="34" charset="0"/>
              <a:buChar char="•"/>
            </a:pPr>
            <a:r>
              <a:rPr lang="en-US" sz="2000" dirty="0"/>
              <a:t>Frequency range: 113.9 GHz to 134.1 GHz</a:t>
            </a:r>
          </a:p>
          <a:p>
            <a:pPr>
              <a:buFont typeface="Arial" panose="020B0604020202020204" pitchFamily="34" charset="0"/>
              <a:buChar char="•"/>
            </a:pPr>
            <a:r>
              <a:rPr lang="en-US" sz="2000" dirty="0"/>
              <a:t>It is can be used in frequency modulated continuous wave (FMCW) radar operation or continuous wave (CW) mode. </a:t>
            </a:r>
          </a:p>
        </p:txBody>
      </p:sp>
      <p:pic>
        <p:nvPicPr>
          <p:cNvPr id="4" name="Picture 3">
            <a:extLst>
              <a:ext uri="{FF2B5EF4-FFF2-40B4-BE49-F238E27FC236}">
                <a16:creationId xmlns:a16="http://schemas.microsoft.com/office/drawing/2014/main" id="{443A7FFD-A95B-D4AE-EC8E-DD0DD28C4D7A}"/>
              </a:ext>
            </a:extLst>
          </p:cNvPr>
          <p:cNvPicPr>
            <a:picLocks noChangeAspect="1"/>
          </p:cNvPicPr>
          <p:nvPr/>
        </p:nvPicPr>
        <p:blipFill>
          <a:blip r:embed="rId2"/>
          <a:stretch>
            <a:fillRect/>
          </a:stretch>
        </p:blipFill>
        <p:spPr>
          <a:xfrm>
            <a:off x="1036321" y="2659861"/>
            <a:ext cx="4368443" cy="3321505"/>
          </a:xfrm>
          <a:prstGeom prst="rect">
            <a:avLst/>
          </a:prstGeom>
        </p:spPr>
      </p:pic>
      <p:pic>
        <p:nvPicPr>
          <p:cNvPr id="5" name="Picture 4" descr="A diagram of a circuit board&#10;&#10;Description automatically generated">
            <a:extLst>
              <a:ext uri="{FF2B5EF4-FFF2-40B4-BE49-F238E27FC236}">
                <a16:creationId xmlns:a16="http://schemas.microsoft.com/office/drawing/2014/main" id="{169E3C68-4EA8-C386-CB88-13B1938BB5F2}"/>
              </a:ext>
            </a:extLst>
          </p:cNvPr>
          <p:cNvPicPr>
            <a:picLocks noChangeAspect="1"/>
          </p:cNvPicPr>
          <p:nvPr/>
        </p:nvPicPr>
        <p:blipFill>
          <a:blip r:embed="rId3"/>
          <a:stretch>
            <a:fillRect/>
          </a:stretch>
        </p:blipFill>
        <p:spPr>
          <a:xfrm>
            <a:off x="6517758" y="2436993"/>
            <a:ext cx="3588936" cy="3522291"/>
          </a:xfrm>
          <a:prstGeom prst="rect">
            <a:avLst/>
          </a:prstGeom>
        </p:spPr>
      </p:pic>
      <p:sp>
        <p:nvSpPr>
          <p:cNvPr id="6" name="TextBox 5">
            <a:extLst>
              <a:ext uri="{FF2B5EF4-FFF2-40B4-BE49-F238E27FC236}">
                <a16:creationId xmlns:a16="http://schemas.microsoft.com/office/drawing/2014/main" id="{A8E0505B-AA02-F6FC-44A5-5C607EDF6F91}"/>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4</a:t>
            </a:r>
          </a:p>
        </p:txBody>
      </p:sp>
    </p:spTree>
    <p:extLst>
      <p:ext uri="{BB962C8B-B14F-4D97-AF65-F5344CB8AC3E}">
        <p14:creationId xmlns:p14="http://schemas.microsoft.com/office/powerpoint/2010/main" val="27107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256B-4AA9-9122-4D02-60A79A5D0272}"/>
              </a:ext>
            </a:extLst>
          </p:cNvPr>
          <p:cNvSpPr>
            <a:spLocks noGrp="1"/>
          </p:cNvSpPr>
          <p:nvPr>
            <p:ph type="title"/>
          </p:nvPr>
        </p:nvSpPr>
        <p:spPr>
          <a:xfrm>
            <a:off x="487680" y="393930"/>
            <a:ext cx="11205556" cy="574213"/>
          </a:xfrm>
        </p:spPr>
        <p:txBody>
          <a:bodyPr>
            <a:normAutofit fontScale="90000"/>
          </a:bodyPr>
          <a:lstStyle/>
          <a:p>
            <a:r>
              <a:rPr lang="en-US" dirty="0"/>
              <a:t>System Design</a:t>
            </a:r>
            <a:br>
              <a:rPr lang="en-US" dirty="0"/>
            </a:br>
            <a:r>
              <a:rPr lang="en-US" sz="3100" dirty="0"/>
              <a:t>b) Radio Frequency Board </a:t>
            </a:r>
          </a:p>
        </p:txBody>
      </p:sp>
      <p:sp>
        <p:nvSpPr>
          <p:cNvPr id="4" name="Rectangle: Rounded Corners 3">
            <a:extLst>
              <a:ext uri="{FF2B5EF4-FFF2-40B4-BE49-F238E27FC236}">
                <a16:creationId xmlns:a16="http://schemas.microsoft.com/office/drawing/2014/main" id="{287B183E-1640-37D7-BC3C-2152ABBD3E26}"/>
              </a:ext>
            </a:extLst>
          </p:cNvPr>
          <p:cNvSpPr/>
          <p:nvPr/>
        </p:nvSpPr>
        <p:spPr>
          <a:xfrm>
            <a:off x="7682185" y="2244428"/>
            <a:ext cx="2797302"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Radar IC (TRA_045)</a:t>
            </a:r>
            <a:endParaRPr lang="en-US" dirty="0">
              <a:solidFill>
                <a:schemeClr val="tx1"/>
              </a:solidFill>
            </a:endParaRPr>
          </a:p>
        </p:txBody>
      </p:sp>
      <p:sp>
        <p:nvSpPr>
          <p:cNvPr id="5" name="Rectangle: Rounded Corners 4">
            <a:extLst>
              <a:ext uri="{FF2B5EF4-FFF2-40B4-BE49-F238E27FC236}">
                <a16:creationId xmlns:a16="http://schemas.microsoft.com/office/drawing/2014/main" id="{79676981-C87C-06A9-FCDF-3C9EA211185D}"/>
              </a:ext>
            </a:extLst>
          </p:cNvPr>
          <p:cNvSpPr/>
          <p:nvPr/>
        </p:nvSpPr>
        <p:spPr>
          <a:xfrm>
            <a:off x="2576961" y="2221352"/>
            <a:ext cx="2797302"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Phase Lock Loop IC </a:t>
            </a:r>
            <a:endParaRPr lang="en-US" dirty="0">
              <a:solidFill>
                <a:schemeClr val="tx1"/>
              </a:solidFill>
            </a:endParaRPr>
          </a:p>
        </p:txBody>
      </p:sp>
      <p:sp>
        <p:nvSpPr>
          <p:cNvPr id="6" name="Arrow: Down 5">
            <a:extLst>
              <a:ext uri="{FF2B5EF4-FFF2-40B4-BE49-F238E27FC236}">
                <a16:creationId xmlns:a16="http://schemas.microsoft.com/office/drawing/2014/main" id="{3F7A6FC5-F535-8B65-8DBE-F1E4667770F6}"/>
              </a:ext>
            </a:extLst>
          </p:cNvPr>
          <p:cNvSpPr/>
          <p:nvPr/>
        </p:nvSpPr>
        <p:spPr>
          <a:xfrm rot="5400000">
            <a:off x="6395294" y="1840584"/>
            <a:ext cx="265857" cy="2307922"/>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13E9F1-0EA2-D732-F9C6-D6CB4BA92FC9}"/>
              </a:ext>
            </a:extLst>
          </p:cNvPr>
          <p:cNvPicPr>
            <a:picLocks noChangeAspect="1"/>
          </p:cNvPicPr>
          <p:nvPr/>
        </p:nvPicPr>
        <p:blipFill>
          <a:blip r:embed="rId2"/>
          <a:stretch>
            <a:fillRect/>
          </a:stretch>
        </p:blipFill>
        <p:spPr>
          <a:xfrm rot="10800000">
            <a:off x="768107" y="2857052"/>
            <a:ext cx="1835055" cy="359695"/>
          </a:xfrm>
          <a:prstGeom prst="rect">
            <a:avLst/>
          </a:prstGeom>
        </p:spPr>
      </p:pic>
      <p:sp>
        <p:nvSpPr>
          <p:cNvPr id="10" name="Arrow: Down 9">
            <a:extLst>
              <a:ext uri="{FF2B5EF4-FFF2-40B4-BE49-F238E27FC236}">
                <a16:creationId xmlns:a16="http://schemas.microsoft.com/office/drawing/2014/main" id="{548E5BEA-8AD6-271E-F9BB-F350A36A1A4F}"/>
              </a:ext>
            </a:extLst>
          </p:cNvPr>
          <p:cNvSpPr/>
          <p:nvPr/>
        </p:nvSpPr>
        <p:spPr>
          <a:xfrm rot="10800000">
            <a:off x="8528902" y="1366910"/>
            <a:ext cx="299124" cy="854440"/>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957A21C-1A84-67BF-1C57-A9D9B2B9CCC7}"/>
              </a:ext>
            </a:extLst>
          </p:cNvPr>
          <p:cNvSpPr/>
          <p:nvPr/>
        </p:nvSpPr>
        <p:spPr>
          <a:xfrm rot="10800000">
            <a:off x="9421791" y="1366909"/>
            <a:ext cx="299125" cy="854441"/>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96D9716E-9455-2E25-985B-2CE8D5816E70}"/>
              </a:ext>
            </a:extLst>
          </p:cNvPr>
          <p:cNvSpPr/>
          <p:nvPr/>
        </p:nvSpPr>
        <p:spPr>
          <a:xfrm>
            <a:off x="3676488" y="1385477"/>
            <a:ext cx="299124" cy="835873"/>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FFA6D70-B034-C10A-903A-116E692BE3BD}"/>
              </a:ext>
            </a:extLst>
          </p:cNvPr>
          <p:cNvSpPr txBox="1"/>
          <p:nvPr/>
        </p:nvSpPr>
        <p:spPr>
          <a:xfrm>
            <a:off x="5567300" y="2520524"/>
            <a:ext cx="1930780" cy="369332"/>
          </a:xfrm>
          <a:prstGeom prst="rect">
            <a:avLst/>
          </a:prstGeom>
          <a:noFill/>
        </p:spPr>
        <p:txBody>
          <a:bodyPr wrap="square" rtlCol="0">
            <a:spAutoFit/>
          </a:bodyPr>
          <a:lstStyle/>
          <a:p>
            <a:r>
              <a:rPr lang="en-US" sz="1800" dirty="0"/>
              <a:t>Divided Signal</a:t>
            </a:r>
          </a:p>
        </p:txBody>
      </p:sp>
      <p:sp>
        <p:nvSpPr>
          <p:cNvPr id="14" name="TextBox 13">
            <a:extLst>
              <a:ext uri="{FF2B5EF4-FFF2-40B4-BE49-F238E27FC236}">
                <a16:creationId xmlns:a16="http://schemas.microsoft.com/office/drawing/2014/main" id="{B9D9D90A-5FEF-8FDE-81A1-27A60D99DEA3}"/>
              </a:ext>
            </a:extLst>
          </p:cNvPr>
          <p:cNvSpPr txBox="1"/>
          <p:nvPr/>
        </p:nvSpPr>
        <p:spPr>
          <a:xfrm>
            <a:off x="5445760" y="3627052"/>
            <a:ext cx="1952267" cy="369332"/>
          </a:xfrm>
          <a:prstGeom prst="rect">
            <a:avLst/>
          </a:prstGeom>
          <a:noFill/>
        </p:spPr>
        <p:txBody>
          <a:bodyPr wrap="square" rtlCol="0">
            <a:spAutoFit/>
          </a:bodyPr>
          <a:lstStyle/>
          <a:p>
            <a:r>
              <a:rPr lang="en-US" sz="1800" dirty="0" err="1"/>
              <a:t>V_tune</a:t>
            </a:r>
            <a:r>
              <a:rPr lang="en-US" sz="1800" dirty="0"/>
              <a:t>, </a:t>
            </a:r>
            <a:r>
              <a:rPr lang="en-US" sz="1800" dirty="0" err="1"/>
              <a:t>I_control</a:t>
            </a:r>
            <a:r>
              <a:rPr lang="en-US" sz="1800" dirty="0"/>
              <a:t> </a:t>
            </a:r>
          </a:p>
        </p:txBody>
      </p:sp>
      <p:sp>
        <p:nvSpPr>
          <p:cNvPr id="15" name="Arrow: Down 14">
            <a:extLst>
              <a:ext uri="{FF2B5EF4-FFF2-40B4-BE49-F238E27FC236}">
                <a16:creationId xmlns:a16="http://schemas.microsoft.com/office/drawing/2014/main" id="{C7E59E87-1EC7-F5F3-3601-3B0AE958CBB7}"/>
              </a:ext>
            </a:extLst>
          </p:cNvPr>
          <p:cNvSpPr/>
          <p:nvPr/>
        </p:nvSpPr>
        <p:spPr>
          <a:xfrm rot="16200000">
            <a:off x="6395295" y="2407968"/>
            <a:ext cx="265857" cy="2307922"/>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D447B2-E9EB-3142-F398-B2F11EEE655C}"/>
              </a:ext>
            </a:extLst>
          </p:cNvPr>
          <p:cNvSpPr txBox="1"/>
          <p:nvPr/>
        </p:nvSpPr>
        <p:spPr>
          <a:xfrm>
            <a:off x="3988014" y="1609463"/>
            <a:ext cx="568960" cy="369332"/>
          </a:xfrm>
          <a:prstGeom prst="rect">
            <a:avLst/>
          </a:prstGeom>
          <a:noFill/>
        </p:spPr>
        <p:txBody>
          <a:bodyPr wrap="square" rtlCol="0">
            <a:spAutoFit/>
          </a:bodyPr>
          <a:lstStyle/>
          <a:p>
            <a:r>
              <a:rPr lang="en-US" sz="1800" dirty="0"/>
              <a:t>SPI</a:t>
            </a:r>
          </a:p>
        </p:txBody>
      </p:sp>
      <p:sp>
        <p:nvSpPr>
          <p:cNvPr id="17" name="TextBox 16">
            <a:extLst>
              <a:ext uri="{FF2B5EF4-FFF2-40B4-BE49-F238E27FC236}">
                <a16:creationId xmlns:a16="http://schemas.microsoft.com/office/drawing/2014/main" id="{24055939-A7EF-7BE8-7535-814E0829A74E}"/>
              </a:ext>
            </a:extLst>
          </p:cNvPr>
          <p:cNvSpPr txBox="1"/>
          <p:nvPr/>
        </p:nvSpPr>
        <p:spPr>
          <a:xfrm>
            <a:off x="474215" y="2274849"/>
            <a:ext cx="2797302" cy="646331"/>
          </a:xfrm>
          <a:prstGeom prst="rect">
            <a:avLst/>
          </a:prstGeom>
          <a:noFill/>
        </p:spPr>
        <p:txBody>
          <a:bodyPr wrap="square" rtlCol="0">
            <a:spAutoFit/>
          </a:bodyPr>
          <a:lstStyle/>
          <a:p>
            <a:r>
              <a:rPr lang="en-US" sz="1800" dirty="0"/>
              <a:t>50 MHz Reference clock signal</a:t>
            </a:r>
          </a:p>
        </p:txBody>
      </p:sp>
      <p:sp>
        <p:nvSpPr>
          <p:cNvPr id="18" name="TextBox 17">
            <a:extLst>
              <a:ext uri="{FF2B5EF4-FFF2-40B4-BE49-F238E27FC236}">
                <a16:creationId xmlns:a16="http://schemas.microsoft.com/office/drawing/2014/main" id="{05A62D29-DE9E-9BB5-12EB-D35B73AECC07}"/>
              </a:ext>
            </a:extLst>
          </p:cNvPr>
          <p:cNvSpPr txBox="1"/>
          <p:nvPr/>
        </p:nvSpPr>
        <p:spPr>
          <a:xfrm>
            <a:off x="7949961" y="997577"/>
            <a:ext cx="1130875" cy="369332"/>
          </a:xfrm>
          <a:prstGeom prst="rect">
            <a:avLst/>
          </a:prstGeom>
          <a:noFill/>
        </p:spPr>
        <p:txBody>
          <a:bodyPr wrap="square" rtlCol="0">
            <a:spAutoFit/>
          </a:bodyPr>
          <a:lstStyle/>
          <a:p>
            <a:r>
              <a:rPr lang="en-US" sz="1800" dirty="0" err="1"/>
              <a:t>IFIn</a:t>
            </a:r>
            <a:r>
              <a:rPr lang="en-US" sz="1800" dirty="0"/>
              <a:t>, </a:t>
            </a:r>
            <a:r>
              <a:rPr lang="en-US" sz="1800" dirty="0" err="1"/>
              <a:t>IFIp</a:t>
            </a:r>
            <a:endParaRPr lang="en-US" sz="1800" dirty="0"/>
          </a:p>
        </p:txBody>
      </p:sp>
      <p:sp>
        <p:nvSpPr>
          <p:cNvPr id="19" name="TextBox 18">
            <a:extLst>
              <a:ext uri="{FF2B5EF4-FFF2-40B4-BE49-F238E27FC236}">
                <a16:creationId xmlns:a16="http://schemas.microsoft.com/office/drawing/2014/main" id="{875815D1-8CFA-BF8B-CF36-E4B7430DB23F}"/>
              </a:ext>
            </a:extLst>
          </p:cNvPr>
          <p:cNvSpPr txBox="1"/>
          <p:nvPr/>
        </p:nvSpPr>
        <p:spPr>
          <a:xfrm>
            <a:off x="9141079" y="982860"/>
            <a:ext cx="1327489" cy="369332"/>
          </a:xfrm>
          <a:prstGeom prst="rect">
            <a:avLst/>
          </a:prstGeom>
          <a:noFill/>
        </p:spPr>
        <p:txBody>
          <a:bodyPr wrap="square" rtlCol="0">
            <a:spAutoFit/>
          </a:bodyPr>
          <a:lstStyle/>
          <a:p>
            <a:r>
              <a:rPr lang="en-US" sz="1800" dirty="0" err="1"/>
              <a:t>IFQn</a:t>
            </a:r>
            <a:r>
              <a:rPr lang="en-US" sz="1800" dirty="0"/>
              <a:t>, </a:t>
            </a:r>
            <a:r>
              <a:rPr lang="en-US" sz="1800" dirty="0" err="1"/>
              <a:t>IFQp</a:t>
            </a:r>
            <a:endParaRPr lang="en-US" sz="1800" dirty="0"/>
          </a:p>
        </p:txBody>
      </p:sp>
      <p:sp>
        <p:nvSpPr>
          <p:cNvPr id="20" name="TextBox 19">
            <a:extLst>
              <a:ext uri="{FF2B5EF4-FFF2-40B4-BE49-F238E27FC236}">
                <a16:creationId xmlns:a16="http://schemas.microsoft.com/office/drawing/2014/main" id="{06F00FD8-A4C9-CDEA-5D90-4F8D065512F8}"/>
              </a:ext>
            </a:extLst>
          </p:cNvPr>
          <p:cNvSpPr txBox="1"/>
          <p:nvPr/>
        </p:nvSpPr>
        <p:spPr>
          <a:xfrm>
            <a:off x="517780" y="4312046"/>
            <a:ext cx="11372345" cy="1938992"/>
          </a:xfrm>
          <a:prstGeom prst="rect">
            <a:avLst/>
          </a:prstGeom>
          <a:noFill/>
        </p:spPr>
        <p:txBody>
          <a:bodyPr wrap="square" rtlCol="0">
            <a:spAutoFit/>
          </a:bodyPr>
          <a:lstStyle/>
          <a:p>
            <a:r>
              <a:rPr lang="en-US" sz="2000" b="1" dirty="0"/>
              <a:t>Note:</a:t>
            </a:r>
          </a:p>
          <a:p>
            <a:r>
              <a:rPr lang="en-US" sz="2000" dirty="0" err="1"/>
              <a:t>V_tune</a:t>
            </a:r>
            <a:r>
              <a:rPr lang="en-US" sz="2000" dirty="0"/>
              <a:t> and </a:t>
            </a:r>
            <a:r>
              <a:rPr lang="en-US" sz="2000" dirty="0" err="1"/>
              <a:t>I_control</a:t>
            </a:r>
            <a:r>
              <a:rPr lang="en-US" sz="2000" dirty="0"/>
              <a:t> are used for tuning the output to be the right frequency that will be emitted from the Radar IC </a:t>
            </a:r>
          </a:p>
          <a:p>
            <a:r>
              <a:rPr lang="en-US" sz="2000" dirty="0" err="1"/>
              <a:t>IFIn</a:t>
            </a:r>
            <a:r>
              <a:rPr lang="en-US" sz="2000" dirty="0"/>
              <a:t>, </a:t>
            </a:r>
            <a:r>
              <a:rPr lang="en-US" sz="2000" dirty="0" err="1"/>
              <a:t>IFIp</a:t>
            </a:r>
            <a:r>
              <a:rPr lang="en-US" sz="2000" dirty="0"/>
              <a:t>: Differential pairs of Intermediate Frequency I signal (Real part of the data) </a:t>
            </a:r>
          </a:p>
          <a:p>
            <a:r>
              <a:rPr lang="en-US" sz="2000" dirty="0" err="1"/>
              <a:t>IFQn</a:t>
            </a:r>
            <a:r>
              <a:rPr lang="en-US" sz="2000" dirty="0"/>
              <a:t>, </a:t>
            </a:r>
            <a:r>
              <a:rPr lang="en-US" sz="2000" dirty="0" err="1"/>
              <a:t>IFQp</a:t>
            </a:r>
            <a:r>
              <a:rPr lang="en-US" sz="2000" dirty="0"/>
              <a:t>: Differential pairs of Intermediate Frequency Q signal (Imaginary part of the data)</a:t>
            </a:r>
          </a:p>
          <a:p>
            <a:endParaRPr lang="en-US" sz="2000" dirty="0"/>
          </a:p>
        </p:txBody>
      </p:sp>
      <p:sp>
        <p:nvSpPr>
          <p:cNvPr id="3" name="TextBox 2">
            <a:extLst>
              <a:ext uri="{FF2B5EF4-FFF2-40B4-BE49-F238E27FC236}">
                <a16:creationId xmlns:a16="http://schemas.microsoft.com/office/drawing/2014/main" id="{F3A1BF77-9369-99BB-03EA-0DC14A1B3171}"/>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5</a:t>
            </a:r>
          </a:p>
        </p:txBody>
      </p:sp>
    </p:spTree>
    <p:extLst>
      <p:ext uri="{BB962C8B-B14F-4D97-AF65-F5344CB8AC3E}">
        <p14:creationId xmlns:p14="http://schemas.microsoft.com/office/powerpoint/2010/main" val="274988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5B70-A3EB-75BE-6B5A-7138B2913E1D}"/>
              </a:ext>
            </a:extLst>
          </p:cNvPr>
          <p:cNvSpPr>
            <a:spLocks noGrp="1"/>
          </p:cNvSpPr>
          <p:nvPr>
            <p:ph type="title"/>
          </p:nvPr>
        </p:nvSpPr>
        <p:spPr>
          <a:xfrm>
            <a:off x="498764" y="393930"/>
            <a:ext cx="11205556" cy="574213"/>
          </a:xfrm>
        </p:spPr>
        <p:txBody>
          <a:bodyPr>
            <a:normAutofit fontScale="90000"/>
          </a:bodyPr>
          <a:lstStyle/>
          <a:p>
            <a:r>
              <a:rPr lang="en-US" dirty="0"/>
              <a:t>System Design</a:t>
            </a:r>
            <a:br>
              <a:rPr lang="en-US" dirty="0"/>
            </a:br>
            <a:r>
              <a:rPr lang="en-US" sz="3600" dirty="0"/>
              <a:t>c) ADC Board </a:t>
            </a:r>
            <a:endParaRPr lang="en-US" dirty="0"/>
          </a:p>
        </p:txBody>
      </p:sp>
      <p:sp>
        <p:nvSpPr>
          <p:cNvPr id="3" name="Text Placeholder 2">
            <a:extLst>
              <a:ext uri="{FF2B5EF4-FFF2-40B4-BE49-F238E27FC236}">
                <a16:creationId xmlns:a16="http://schemas.microsoft.com/office/drawing/2014/main" id="{FD9FC43A-64FE-B4CA-4EC4-43FC18706CBB}"/>
              </a:ext>
            </a:extLst>
          </p:cNvPr>
          <p:cNvSpPr>
            <a:spLocks noGrp="1"/>
          </p:cNvSpPr>
          <p:nvPr>
            <p:ph type="body" idx="1"/>
          </p:nvPr>
        </p:nvSpPr>
        <p:spPr>
          <a:xfrm>
            <a:off x="493222" y="5112992"/>
            <a:ext cx="11205556" cy="960154"/>
          </a:xfrm>
        </p:spPr>
        <p:txBody>
          <a:bodyPr>
            <a:noAutofit/>
          </a:bodyPr>
          <a:lstStyle/>
          <a:p>
            <a:r>
              <a:rPr lang="en-US" sz="2000" dirty="0"/>
              <a:t>Amplifier is a SPI configurable amplifier with gain from 0.2V/V to 157V/V.</a:t>
            </a:r>
          </a:p>
          <a:p>
            <a:r>
              <a:rPr lang="en-US" sz="2000" dirty="0"/>
              <a:t>ADC is a 2-channel 16-Bit, 2Msps, Dual Simultaneous Sampling SAR ADC. </a:t>
            </a:r>
          </a:p>
        </p:txBody>
      </p:sp>
      <p:sp>
        <p:nvSpPr>
          <p:cNvPr id="4" name="TextBox 3">
            <a:extLst>
              <a:ext uri="{FF2B5EF4-FFF2-40B4-BE49-F238E27FC236}">
                <a16:creationId xmlns:a16="http://schemas.microsoft.com/office/drawing/2014/main" id="{8C80F432-657D-3EB2-2362-C8A997D5331E}"/>
              </a:ext>
            </a:extLst>
          </p:cNvPr>
          <p:cNvSpPr txBox="1"/>
          <p:nvPr/>
        </p:nvSpPr>
        <p:spPr>
          <a:xfrm>
            <a:off x="670560" y="1505864"/>
            <a:ext cx="797263" cy="400110"/>
          </a:xfrm>
          <a:prstGeom prst="rect">
            <a:avLst/>
          </a:prstGeom>
          <a:noFill/>
        </p:spPr>
        <p:txBody>
          <a:bodyPr wrap="square" rtlCol="0">
            <a:spAutoFit/>
          </a:bodyPr>
          <a:lstStyle/>
          <a:p>
            <a:r>
              <a:rPr lang="en-US" sz="2000" dirty="0" err="1"/>
              <a:t>IFIp</a:t>
            </a:r>
            <a:endParaRPr lang="en-US" sz="2000" dirty="0"/>
          </a:p>
        </p:txBody>
      </p:sp>
      <p:sp>
        <p:nvSpPr>
          <p:cNvPr id="5" name="TextBox 4">
            <a:extLst>
              <a:ext uri="{FF2B5EF4-FFF2-40B4-BE49-F238E27FC236}">
                <a16:creationId xmlns:a16="http://schemas.microsoft.com/office/drawing/2014/main" id="{897B8BD7-A08F-2A45-B928-1D4B17AE41BA}"/>
              </a:ext>
            </a:extLst>
          </p:cNvPr>
          <p:cNvSpPr txBox="1"/>
          <p:nvPr/>
        </p:nvSpPr>
        <p:spPr>
          <a:xfrm>
            <a:off x="691699" y="2204264"/>
            <a:ext cx="735548" cy="400110"/>
          </a:xfrm>
          <a:prstGeom prst="rect">
            <a:avLst/>
          </a:prstGeom>
          <a:noFill/>
        </p:spPr>
        <p:txBody>
          <a:bodyPr wrap="square" rtlCol="0">
            <a:spAutoFit/>
          </a:bodyPr>
          <a:lstStyle/>
          <a:p>
            <a:r>
              <a:rPr lang="en-US" sz="2000" dirty="0" err="1"/>
              <a:t>IFIn</a:t>
            </a:r>
            <a:endParaRPr lang="en-US" sz="2000" dirty="0"/>
          </a:p>
        </p:txBody>
      </p:sp>
      <p:sp>
        <p:nvSpPr>
          <p:cNvPr id="6" name="TextBox 5">
            <a:extLst>
              <a:ext uri="{FF2B5EF4-FFF2-40B4-BE49-F238E27FC236}">
                <a16:creationId xmlns:a16="http://schemas.microsoft.com/office/drawing/2014/main" id="{F4576E51-920D-F57C-FAA2-EF64B9199570}"/>
              </a:ext>
            </a:extLst>
          </p:cNvPr>
          <p:cNvSpPr txBox="1"/>
          <p:nvPr/>
        </p:nvSpPr>
        <p:spPr>
          <a:xfrm>
            <a:off x="678646" y="3463833"/>
            <a:ext cx="797263" cy="400110"/>
          </a:xfrm>
          <a:prstGeom prst="rect">
            <a:avLst/>
          </a:prstGeom>
          <a:noFill/>
        </p:spPr>
        <p:txBody>
          <a:bodyPr wrap="square" rtlCol="0">
            <a:spAutoFit/>
          </a:bodyPr>
          <a:lstStyle/>
          <a:p>
            <a:r>
              <a:rPr lang="en-US" sz="2000" dirty="0" err="1"/>
              <a:t>IFQp</a:t>
            </a:r>
            <a:endParaRPr lang="en-US" sz="2000" dirty="0"/>
          </a:p>
        </p:txBody>
      </p:sp>
      <p:sp>
        <p:nvSpPr>
          <p:cNvPr id="7" name="TextBox 6">
            <a:extLst>
              <a:ext uri="{FF2B5EF4-FFF2-40B4-BE49-F238E27FC236}">
                <a16:creationId xmlns:a16="http://schemas.microsoft.com/office/drawing/2014/main" id="{930EB70E-57CF-8E3C-F7CB-B52AE86245CC}"/>
              </a:ext>
            </a:extLst>
          </p:cNvPr>
          <p:cNvSpPr txBox="1"/>
          <p:nvPr/>
        </p:nvSpPr>
        <p:spPr>
          <a:xfrm>
            <a:off x="678645" y="4152457"/>
            <a:ext cx="797263" cy="400110"/>
          </a:xfrm>
          <a:prstGeom prst="rect">
            <a:avLst/>
          </a:prstGeom>
          <a:noFill/>
        </p:spPr>
        <p:txBody>
          <a:bodyPr wrap="square" rtlCol="0">
            <a:spAutoFit/>
          </a:bodyPr>
          <a:lstStyle/>
          <a:p>
            <a:r>
              <a:rPr lang="en-US" sz="2000" dirty="0" err="1"/>
              <a:t>IFQn</a:t>
            </a:r>
            <a:endParaRPr lang="en-US" sz="2000" dirty="0"/>
          </a:p>
        </p:txBody>
      </p:sp>
      <p:sp>
        <p:nvSpPr>
          <p:cNvPr id="8" name="Isosceles Triangle 7">
            <a:extLst>
              <a:ext uri="{FF2B5EF4-FFF2-40B4-BE49-F238E27FC236}">
                <a16:creationId xmlns:a16="http://schemas.microsoft.com/office/drawing/2014/main" id="{26DCC08E-7A47-3909-4A2F-930F88A2183C}"/>
              </a:ext>
            </a:extLst>
          </p:cNvPr>
          <p:cNvSpPr/>
          <p:nvPr/>
        </p:nvSpPr>
        <p:spPr>
          <a:xfrm rot="5400000">
            <a:off x="2104291" y="1305874"/>
            <a:ext cx="1909835" cy="1463605"/>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420A02C5-39BF-FA6A-9678-2EADF5D489AF}"/>
              </a:ext>
            </a:extLst>
          </p:cNvPr>
          <p:cNvSpPr/>
          <p:nvPr/>
        </p:nvSpPr>
        <p:spPr>
          <a:xfrm rot="5400000">
            <a:off x="2228001" y="3231072"/>
            <a:ext cx="1806901" cy="1569594"/>
          </a:xfrm>
          <a:prstGeom prst="triangl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D5E7975-A061-3D26-8BBA-D7BECED7D749}"/>
              </a:ext>
            </a:extLst>
          </p:cNvPr>
          <p:cNvGrpSpPr/>
          <p:nvPr/>
        </p:nvGrpSpPr>
        <p:grpSpPr>
          <a:xfrm>
            <a:off x="4734180" y="1466243"/>
            <a:ext cx="1618891" cy="1268083"/>
            <a:chOff x="4784920" y="2544792"/>
            <a:chExt cx="1618891" cy="1268083"/>
          </a:xfrm>
        </p:grpSpPr>
        <p:sp>
          <p:nvSpPr>
            <p:cNvPr id="11" name="Rectangle 10">
              <a:extLst>
                <a:ext uri="{FF2B5EF4-FFF2-40B4-BE49-F238E27FC236}">
                  <a16:creationId xmlns:a16="http://schemas.microsoft.com/office/drawing/2014/main" id="{CBAD09CA-684B-8401-5D51-0DDD0C5C4A7F}"/>
                </a:ext>
              </a:extLst>
            </p:cNvPr>
            <p:cNvSpPr/>
            <p:nvPr/>
          </p:nvSpPr>
          <p:spPr>
            <a:xfrm>
              <a:off x="4784920" y="2544792"/>
              <a:ext cx="1618891" cy="126808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02E10EB-86C6-CC8D-CB33-ADA5D9B6C4A9}"/>
                </a:ext>
              </a:extLst>
            </p:cNvPr>
            <p:cNvCxnSpPr>
              <a:cxnSpLocks/>
            </p:cNvCxnSpPr>
            <p:nvPr/>
          </p:nvCxnSpPr>
          <p:spPr>
            <a:xfrm>
              <a:off x="5063706" y="2769079"/>
              <a:ext cx="6642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5EBF45-2B16-BDC0-86CF-E035E8E172F8}"/>
                </a:ext>
              </a:extLst>
            </p:cNvPr>
            <p:cNvCxnSpPr>
              <a:cxnSpLocks/>
            </p:cNvCxnSpPr>
            <p:nvPr/>
          </p:nvCxnSpPr>
          <p:spPr>
            <a:xfrm>
              <a:off x="5716640" y="2757488"/>
              <a:ext cx="440501" cy="77071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B29DD56-F84F-4651-F537-712C8E05A6B1}"/>
              </a:ext>
            </a:extLst>
          </p:cNvPr>
          <p:cNvGrpSpPr/>
          <p:nvPr/>
        </p:nvGrpSpPr>
        <p:grpSpPr>
          <a:xfrm>
            <a:off x="4734180" y="3292869"/>
            <a:ext cx="1618891" cy="1268083"/>
            <a:chOff x="4784920" y="2544792"/>
            <a:chExt cx="1618891" cy="1268083"/>
          </a:xfrm>
        </p:grpSpPr>
        <p:sp>
          <p:nvSpPr>
            <p:cNvPr id="15" name="Rectangle 14">
              <a:extLst>
                <a:ext uri="{FF2B5EF4-FFF2-40B4-BE49-F238E27FC236}">
                  <a16:creationId xmlns:a16="http://schemas.microsoft.com/office/drawing/2014/main" id="{8DFCC8D5-4640-8193-7E49-B5373E2DBD01}"/>
                </a:ext>
              </a:extLst>
            </p:cNvPr>
            <p:cNvSpPr/>
            <p:nvPr/>
          </p:nvSpPr>
          <p:spPr>
            <a:xfrm>
              <a:off x="4784920" y="2544792"/>
              <a:ext cx="1618891" cy="126808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7BF3009-29B5-A1CE-6E11-3B5AA3F9216E}"/>
                </a:ext>
              </a:extLst>
            </p:cNvPr>
            <p:cNvCxnSpPr>
              <a:cxnSpLocks/>
            </p:cNvCxnSpPr>
            <p:nvPr/>
          </p:nvCxnSpPr>
          <p:spPr>
            <a:xfrm>
              <a:off x="5063706" y="2769079"/>
              <a:ext cx="6642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5F5BD01-CCB4-E96E-EE4D-03250E84AB87}"/>
                </a:ext>
              </a:extLst>
            </p:cNvPr>
            <p:cNvCxnSpPr>
              <a:cxnSpLocks/>
            </p:cNvCxnSpPr>
            <p:nvPr/>
          </p:nvCxnSpPr>
          <p:spPr>
            <a:xfrm>
              <a:off x="5716640" y="2757488"/>
              <a:ext cx="440501" cy="77071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8" name="Arrow: Pentagon 17">
            <a:extLst>
              <a:ext uri="{FF2B5EF4-FFF2-40B4-BE49-F238E27FC236}">
                <a16:creationId xmlns:a16="http://schemas.microsoft.com/office/drawing/2014/main" id="{22EA4D28-F4D5-BE4A-5B66-27782D9865AD}"/>
              </a:ext>
            </a:extLst>
          </p:cNvPr>
          <p:cNvSpPr/>
          <p:nvPr/>
        </p:nvSpPr>
        <p:spPr>
          <a:xfrm flipH="1">
            <a:off x="7606024" y="1503991"/>
            <a:ext cx="1802921" cy="1192585"/>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ADC</a:t>
            </a:r>
          </a:p>
        </p:txBody>
      </p:sp>
      <p:sp>
        <p:nvSpPr>
          <p:cNvPr id="19" name="Arrow: Pentagon 18">
            <a:extLst>
              <a:ext uri="{FF2B5EF4-FFF2-40B4-BE49-F238E27FC236}">
                <a16:creationId xmlns:a16="http://schemas.microsoft.com/office/drawing/2014/main" id="{654DD31C-983A-C1D4-1619-4CB63750A08C}"/>
              </a:ext>
            </a:extLst>
          </p:cNvPr>
          <p:cNvSpPr/>
          <p:nvPr/>
        </p:nvSpPr>
        <p:spPr>
          <a:xfrm flipH="1">
            <a:off x="7614681" y="3429000"/>
            <a:ext cx="1802921" cy="1192585"/>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ADC</a:t>
            </a:r>
          </a:p>
        </p:txBody>
      </p:sp>
      <p:cxnSp>
        <p:nvCxnSpPr>
          <p:cNvPr id="20" name="Straight Arrow Connector 19">
            <a:extLst>
              <a:ext uri="{FF2B5EF4-FFF2-40B4-BE49-F238E27FC236}">
                <a16:creationId xmlns:a16="http://schemas.microsoft.com/office/drawing/2014/main" id="{A5D0F465-C851-6FE5-5F8B-7010DAD93288}"/>
              </a:ext>
            </a:extLst>
          </p:cNvPr>
          <p:cNvCxnSpPr>
            <a:cxnSpLocks/>
            <a:stCxn id="4" idx="3"/>
          </p:cNvCxnSpPr>
          <p:nvPr/>
        </p:nvCxnSpPr>
        <p:spPr>
          <a:xfrm flipV="1">
            <a:off x="1467823" y="1690530"/>
            <a:ext cx="878832" cy="15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9CA575-77DF-49F8-E802-CE2D821FF1FB}"/>
              </a:ext>
            </a:extLst>
          </p:cNvPr>
          <p:cNvCxnSpPr/>
          <p:nvPr/>
        </p:nvCxnSpPr>
        <p:spPr>
          <a:xfrm>
            <a:off x="1467823" y="2464031"/>
            <a:ext cx="8788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B53429-C0E8-0A58-9214-238281B60D7F}"/>
              </a:ext>
            </a:extLst>
          </p:cNvPr>
          <p:cNvCxnSpPr/>
          <p:nvPr/>
        </p:nvCxnSpPr>
        <p:spPr>
          <a:xfrm>
            <a:off x="1543137" y="3701822"/>
            <a:ext cx="8788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604C9FC-C6AC-A6CB-9FA7-26BE1A3CE96A}"/>
              </a:ext>
            </a:extLst>
          </p:cNvPr>
          <p:cNvCxnSpPr/>
          <p:nvPr/>
        </p:nvCxnSpPr>
        <p:spPr>
          <a:xfrm>
            <a:off x="1515306" y="4403736"/>
            <a:ext cx="8788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2AFF9B-0832-1372-0B4D-33964024C5C9}"/>
              </a:ext>
            </a:extLst>
          </p:cNvPr>
          <p:cNvCxnSpPr>
            <a:cxnSpLocks/>
          </p:cNvCxnSpPr>
          <p:nvPr/>
        </p:nvCxnSpPr>
        <p:spPr>
          <a:xfrm>
            <a:off x="3206238" y="1678939"/>
            <a:ext cx="15279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CB56154-3845-45F5-B526-8727F69A36CF}"/>
              </a:ext>
            </a:extLst>
          </p:cNvPr>
          <p:cNvCxnSpPr>
            <a:cxnSpLocks/>
          </p:cNvCxnSpPr>
          <p:nvPr/>
        </p:nvCxnSpPr>
        <p:spPr>
          <a:xfrm>
            <a:off x="3206238" y="2354305"/>
            <a:ext cx="15695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08B9F0-C7C2-EE18-C7C7-AEE92D51B9A7}"/>
              </a:ext>
            </a:extLst>
          </p:cNvPr>
          <p:cNvCxnSpPr>
            <a:cxnSpLocks/>
            <a:stCxn id="9" idx="1"/>
          </p:cNvCxnSpPr>
          <p:nvPr/>
        </p:nvCxnSpPr>
        <p:spPr>
          <a:xfrm>
            <a:off x="3131452" y="3564144"/>
            <a:ext cx="158831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D66C08-654B-19FF-FA10-C18FCD8B9F0A}"/>
              </a:ext>
            </a:extLst>
          </p:cNvPr>
          <p:cNvCxnSpPr>
            <a:cxnSpLocks/>
          </p:cNvCxnSpPr>
          <p:nvPr/>
        </p:nvCxnSpPr>
        <p:spPr>
          <a:xfrm>
            <a:off x="3206238" y="4403736"/>
            <a:ext cx="15279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351B47-45F4-3565-E159-4314B5728119}"/>
              </a:ext>
            </a:extLst>
          </p:cNvPr>
          <p:cNvCxnSpPr>
            <a:cxnSpLocks/>
          </p:cNvCxnSpPr>
          <p:nvPr/>
        </p:nvCxnSpPr>
        <p:spPr>
          <a:xfrm>
            <a:off x="6327627" y="1678939"/>
            <a:ext cx="17221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74C2897-7586-F9A0-3991-28F6478612B1}"/>
              </a:ext>
            </a:extLst>
          </p:cNvPr>
          <p:cNvCxnSpPr>
            <a:cxnSpLocks/>
          </p:cNvCxnSpPr>
          <p:nvPr/>
        </p:nvCxnSpPr>
        <p:spPr>
          <a:xfrm>
            <a:off x="6337359" y="2569654"/>
            <a:ext cx="18214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499105A-5D6C-69D1-D59D-C823B1BC8255}"/>
              </a:ext>
            </a:extLst>
          </p:cNvPr>
          <p:cNvCxnSpPr>
            <a:cxnSpLocks/>
          </p:cNvCxnSpPr>
          <p:nvPr/>
        </p:nvCxnSpPr>
        <p:spPr>
          <a:xfrm>
            <a:off x="6313899" y="3536363"/>
            <a:ext cx="176469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E649A0A-5D86-840E-B700-F7E03FBE6C90}"/>
              </a:ext>
            </a:extLst>
          </p:cNvPr>
          <p:cNvCxnSpPr>
            <a:cxnSpLocks/>
          </p:cNvCxnSpPr>
          <p:nvPr/>
        </p:nvCxnSpPr>
        <p:spPr>
          <a:xfrm>
            <a:off x="6353071" y="4387742"/>
            <a:ext cx="1696745" cy="159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36269D4-63D2-4C14-3525-7D96D70FEFDD}"/>
              </a:ext>
            </a:extLst>
          </p:cNvPr>
          <p:cNvCxnSpPr>
            <a:cxnSpLocks/>
          </p:cNvCxnSpPr>
          <p:nvPr/>
        </p:nvCxnSpPr>
        <p:spPr>
          <a:xfrm flipV="1">
            <a:off x="9408945" y="2073755"/>
            <a:ext cx="1922125" cy="11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8B39B85-E37D-FBB0-A4E1-1BF095A10BA1}"/>
              </a:ext>
            </a:extLst>
          </p:cNvPr>
          <p:cNvCxnSpPr>
            <a:cxnSpLocks/>
          </p:cNvCxnSpPr>
          <p:nvPr/>
        </p:nvCxnSpPr>
        <p:spPr>
          <a:xfrm flipV="1">
            <a:off x="9408943" y="3926077"/>
            <a:ext cx="1922125" cy="11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0ABA005-D3E3-6A6A-C19D-6697BBFC82C4}"/>
              </a:ext>
            </a:extLst>
          </p:cNvPr>
          <p:cNvSpPr txBox="1"/>
          <p:nvPr/>
        </p:nvSpPr>
        <p:spPr>
          <a:xfrm>
            <a:off x="11296089" y="1915617"/>
            <a:ext cx="603299" cy="400110"/>
          </a:xfrm>
          <a:prstGeom prst="rect">
            <a:avLst/>
          </a:prstGeom>
          <a:noFill/>
        </p:spPr>
        <p:txBody>
          <a:bodyPr wrap="square" lIns="91440" tIns="45720" rIns="91440" bIns="45720" rtlCol="0" anchor="t">
            <a:spAutoFit/>
          </a:bodyPr>
          <a:lstStyle/>
          <a:p>
            <a:r>
              <a:rPr lang="en-US" sz="2000" dirty="0"/>
              <a:t>IFI</a:t>
            </a:r>
          </a:p>
        </p:txBody>
      </p:sp>
      <p:sp>
        <p:nvSpPr>
          <p:cNvPr id="35" name="TextBox 34">
            <a:extLst>
              <a:ext uri="{FF2B5EF4-FFF2-40B4-BE49-F238E27FC236}">
                <a16:creationId xmlns:a16="http://schemas.microsoft.com/office/drawing/2014/main" id="{08724D25-113A-FBC0-812D-C4AEA3F8103E}"/>
              </a:ext>
            </a:extLst>
          </p:cNvPr>
          <p:cNvSpPr txBox="1"/>
          <p:nvPr/>
        </p:nvSpPr>
        <p:spPr>
          <a:xfrm>
            <a:off x="11256785" y="2254788"/>
            <a:ext cx="603299" cy="369332"/>
          </a:xfrm>
          <a:prstGeom prst="rect">
            <a:avLst/>
          </a:prstGeom>
          <a:noFill/>
        </p:spPr>
        <p:txBody>
          <a:bodyPr wrap="square" lIns="91440" tIns="45720" rIns="91440" bIns="45720" rtlCol="0" anchor="t">
            <a:spAutoFit/>
          </a:bodyPr>
          <a:lstStyle/>
          <a:p>
            <a:endParaRPr lang="en-US"/>
          </a:p>
        </p:txBody>
      </p:sp>
      <p:sp>
        <p:nvSpPr>
          <p:cNvPr id="36" name="TextBox 35">
            <a:extLst>
              <a:ext uri="{FF2B5EF4-FFF2-40B4-BE49-F238E27FC236}">
                <a16:creationId xmlns:a16="http://schemas.microsoft.com/office/drawing/2014/main" id="{07E56453-E48E-4D01-A671-37F0E96826DC}"/>
              </a:ext>
            </a:extLst>
          </p:cNvPr>
          <p:cNvSpPr txBox="1"/>
          <p:nvPr/>
        </p:nvSpPr>
        <p:spPr>
          <a:xfrm>
            <a:off x="11260081" y="3709888"/>
            <a:ext cx="675317" cy="400110"/>
          </a:xfrm>
          <a:prstGeom prst="rect">
            <a:avLst/>
          </a:prstGeom>
          <a:noFill/>
        </p:spPr>
        <p:txBody>
          <a:bodyPr wrap="square" lIns="91440" tIns="45720" rIns="91440" bIns="45720" rtlCol="0" anchor="t">
            <a:spAutoFit/>
          </a:bodyPr>
          <a:lstStyle/>
          <a:p>
            <a:r>
              <a:rPr lang="en-US" sz="2000" dirty="0"/>
              <a:t>IFQ</a:t>
            </a:r>
          </a:p>
        </p:txBody>
      </p:sp>
      <p:sp>
        <p:nvSpPr>
          <p:cNvPr id="47" name="TextBox 46">
            <a:extLst>
              <a:ext uri="{FF2B5EF4-FFF2-40B4-BE49-F238E27FC236}">
                <a16:creationId xmlns:a16="http://schemas.microsoft.com/office/drawing/2014/main" id="{48BA9B2D-9F12-1997-5CAD-85441AC2EF6B}"/>
              </a:ext>
            </a:extLst>
          </p:cNvPr>
          <p:cNvSpPr txBox="1"/>
          <p:nvPr/>
        </p:nvSpPr>
        <p:spPr>
          <a:xfrm>
            <a:off x="2346654" y="1803954"/>
            <a:ext cx="1234704" cy="400110"/>
          </a:xfrm>
          <a:prstGeom prst="rect">
            <a:avLst/>
          </a:prstGeom>
          <a:noFill/>
        </p:spPr>
        <p:txBody>
          <a:bodyPr wrap="square" lIns="91440" tIns="45720" rIns="91440" bIns="45720" rtlCol="0" anchor="t">
            <a:spAutoFit/>
          </a:bodyPr>
          <a:lstStyle/>
          <a:p>
            <a:r>
              <a:rPr lang="en-US" sz="2000" dirty="0"/>
              <a:t>Amplifier</a:t>
            </a:r>
          </a:p>
        </p:txBody>
      </p:sp>
      <p:sp>
        <p:nvSpPr>
          <p:cNvPr id="48" name="TextBox 47">
            <a:extLst>
              <a:ext uri="{FF2B5EF4-FFF2-40B4-BE49-F238E27FC236}">
                <a16:creationId xmlns:a16="http://schemas.microsoft.com/office/drawing/2014/main" id="{8C4AD60E-B651-CDF8-ACBC-9466325D0E7B}"/>
              </a:ext>
            </a:extLst>
          </p:cNvPr>
          <p:cNvSpPr txBox="1"/>
          <p:nvPr/>
        </p:nvSpPr>
        <p:spPr>
          <a:xfrm>
            <a:off x="2346654" y="3825238"/>
            <a:ext cx="1234704" cy="400110"/>
          </a:xfrm>
          <a:prstGeom prst="rect">
            <a:avLst/>
          </a:prstGeom>
          <a:noFill/>
        </p:spPr>
        <p:txBody>
          <a:bodyPr wrap="square" lIns="91440" tIns="45720" rIns="91440" bIns="45720" rtlCol="0" anchor="t">
            <a:spAutoFit/>
          </a:bodyPr>
          <a:lstStyle/>
          <a:p>
            <a:r>
              <a:rPr lang="en-US" sz="2000" dirty="0"/>
              <a:t>Amplifier</a:t>
            </a:r>
          </a:p>
        </p:txBody>
      </p:sp>
      <p:sp>
        <p:nvSpPr>
          <p:cNvPr id="49" name="TextBox 48">
            <a:extLst>
              <a:ext uri="{FF2B5EF4-FFF2-40B4-BE49-F238E27FC236}">
                <a16:creationId xmlns:a16="http://schemas.microsoft.com/office/drawing/2014/main" id="{B46EB3AA-AEDF-5275-0B92-2D0AC3A58AC3}"/>
              </a:ext>
            </a:extLst>
          </p:cNvPr>
          <p:cNvSpPr txBox="1"/>
          <p:nvPr/>
        </p:nvSpPr>
        <p:spPr>
          <a:xfrm>
            <a:off x="5049848" y="1937595"/>
            <a:ext cx="837307" cy="400110"/>
          </a:xfrm>
          <a:prstGeom prst="rect">
            <a:avLst/>
          </a:prstGeom>
          <a:noFill/>
        </p:spPr>
        <p:txBody>
          <a:bodyPr wrap="square" lIns="91440" tIns="45720" rIns="91440" bIns="45720" rtlCol="0" anchor="t">
            <a:spAutoFit/>
          </a:bodyPr>
          <a:lstStyle/>
          <a:p>
            <a:r>
              <a:rPr lang="en-US" sz="2000" dirty="0"/>
              <a:t>LPF</a:t>
            </a:r>
          </a:p>
        </p:txBody>
      </p:sp>
      <p:sp>
        <p:nvSpPr>
          <p:cNvPr id="50" name="TextBox 49">
            <a:extLst>
              <a:ext uri="{FF2B5EF4-FFF2-40B4-BE49-F238E27FC236}">
                <a16:creationId xmlns:a16="http://schemas.microsoft.com/office/drawing/2014/main" id="{4BDD03D7-3AC9-6ABC-FF98-CAF13B9D72A4}"/>
              </a:ext>
            </a:extLst>
          </p:cNvPr>
          <p:cNvSpPr txBox="1"/>
          <p:nvPr/>
        </p:nvSpPr>
        <p:spPr>
          <a:xfrm>
            <a:off x="5039748" y="3709888"/>
            <a:ext cx="837307" cy="400110"/>
          </a:xfrm>
          <a:prstGeom prst="rect">
            <a:avLst/>
          </a:prstGeom>
          <a:noFill/>
        </p:spPr>
        <p:txBody>
          <a:bodyPr wrap="square" lIns="91440" tIns="45720" rIns="91440" bIns="45720" rtlCol="0" anchor="t">
            <a:spAutoFit/>
          </a:bodyPr>
          <a:lstStyle/>
          <a:p>
            <a:r>
              <a:rPr lang="en-US" sz="2000" dirty="0"/>
              <a:t>LPF</a:t>
            </a:r>
          </a:p>
        </p:txBody>
      </p:sp>
      <p:sp>
        <p:nvSpPr>
          <p:cNvPr id="37" name="TextBox 36">
            <a:extLst>
              <a:ext uri="{FF2B5EF4-FFF2-40B4-BE49-F238E27FC236}">
                <a16:creationId xmlns:a16="http://schemas.microsoft.com/office/drawing/2014/main" id="{6529BCCB-73AA-DA68-7EA0-CAAE3637232F}"/>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6</a:t>
            </a:r>
          </a:p>
        </p:txBody>
      </p:sp>
    </p:spTree>
    <p:extLst>
      <p:ext uri="{BB962C8B-B14F-4D97-AF65-F5344CB8AC3E}">
        <p14:creationId xmlns:p14="http://schemas.microsoft.com/office/powerpoint/2010/main" val="13968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nodePh="1">
                                  <p:stCondLst>
                                    <p:cond delay="0"/>
                                  </p:stCondLst>
                                  <p:endCondLst>
                                    <p:cond evt="begin" delay="0">
                                      <p:tn val="55"/>
                                    </p:cond>
                                  </p:end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8" grpId="0" animBg="1"/>
      <p:bldP spid="19" grpId="0" animBg="1"/>
      <p:bldP spid="34" grpId="0"/>
      <p:bldP spid="35" grpId="0"/>
      <p:bldP spid="36"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2B64-41AE-5548-9A32-77B759B239FB}"/>
              </a:ext>
            </a:extLst>
          </p:cNvPr>
          <p:cNvSpPr>
            <a:spLocks noGrp="1"/>
          </p:cNvSpPr>
          <p:nvPr>
            <p:ph type="title"/>
          </p:nvPr>
        </p:nvSpPr>
        <p:spPr>
          <a:xfrm>
            <a:off x="498764" y="393931"/>
            <a:ext cx="11205556" cy="540790"/>
          </a:xfrm>
        </p:spPr>
        <p:txBody>
          <a:bodyPr>
            <a:normAutofit fontScale="90000"/>
          </a:bodyPr>
          <a:lstStyle/>
          <a:p>
            <a:r>
              <a:rPr lang="en-US" dirty="0"/>
              <a:t>System Design</a:t>
            </a:r>
            <a:br>
              <a:rPr lang="en-US" dirty="0"/>
            </a:br>
            <a:r>
              <a:rPr lang="en-US" sz="3600" dirty="0"/>
              <a:t>d)  Signal Path </a:t>
            </a:r>
            <a:endParaRPr lang="en-US" dirty="0"/>
          </a:p>
        </p:txBody>
      </p:sp>
      <p:sp>
        <p:nvSpPr>
          <p:cNvPr id="4" name="Rectangle: Rounded Corners 3">
            <a:extLst>
              <a:ext uri="{FF2B5EF4-FFF2-40B4-BE49-F238E27FC236}">
                <a16:creationId xmlns:a16="http://schemas.microsoft.com/office/drawing/2014/main" id="{0E2D2B24-2A8F-8358-A24C-8A85A258076B}"/>
              </a:ext>
            </a:extLst>
          </p:cNvPr>
          <p:cNvSpPr/>
          <p:nvPr/>
        </p:nvSpPr>
        <p:spPr>
          <a:xfrm>
            <a:off x="498764" y="1392742"/>
            <a:ext cx="2487186" cy="187126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RF Board</a:t>
            </a:r>
            <a:endParaRPr lang="en-US" dirty="0">
              <a:solidFill>
                <a:schemeClr val="tx1"/>
              </a:solidFill>
            </a:endParaRPr>
          </a:p>
        </p:txBody>
      </p:sp>
      <p:sp>
        <p:nvSpPr>
          <p:cNvPr id="5" name="Rectangle: Rounded Corners 4">
            <a:extLst>
              <a:ext uri="{FF2B5EF4-FFF2-40B4-BE49-F238E27FC236}">
                <a16:creationId xmlns:a16="http://schemas.microsoft.com/office/drawing/2014/main" id="{B551257C-0A67-28A4-BC4B-C35A0C1356E1}"/>
              </a:ext>
            </a:extLst>
          </p:cNvPr>
          <p:cNvSpPr/>
          <p:nvPr/>
        </p:nvSpPr>
        <p:spPr>
          <a:xfrm>
            <a:off x="498764" y="3429000"/>
            <a:ext cx="2522628"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ADC Board</a:t>
            </a:r>
            <a:endParaRPr lang="en-US" dirty="0">
              <a:solidFill>
                <a:schemeClr val="tx1"/>
              </a:solidFill>
            </a:endParaRPr>
          </a:p>
        </p:txBody>
      </p:sp>
      <p:sp>
        <p:nvSpPr>
          <p:cNvPr id="6" name="Rectangle: Rounded Corners 5">
            <a:extLst>
              <a:ext uri="{FF2B5EF4-FFF2-40B4-BE49-F238E27FC236}">
                <a16:creationId xmlns:a16="http://schemas.microsoft.com/office/drawing/2014/main" id="{B871423F-B72A-3A31-998F-0BE1FC82C0E7}"/>
              </a:ext>
            </a:extLst>
          </p:cNvPr>
          <p:cNvSpPr/>
          <p:nvPr/>
        </p:nvSpPr>
        <p:spPr>
          <a:xfrm>
            <a:off x="4505280" y="1394418"/>
            <a:ext cx="4670999" cy="406916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dirty="0" err="1">
                <a:solidFill>
                  <a:schemeClr val="tx1"/>
                </a:solidFill>
              </a:rPr>
              <a:t>Alchitry</a:t>
            </a:r>
            <a:r>
              <a:rPr lang="en-US" b="1" dirty="0">
                <a:solidFill>
                  <a:schemeClr val="tx1"/>
                </a:solidFill>
              </a:rPr>
              <a:t>  Au</a:t>
            </a:r>
            <a:endParaRPr lang="en-US" dirty="0">
              <a:solidFill>
                <a:schemeClr val="tx1"/>
              </a:solidFill>
            </a:endParaRPr>
          </a:p>
        </p:txBody>
      </p:sp>
      <p:sp>
        <p:nvSpPr>
          <p:cNvPr id="7" name="Rectangle: Rounded Corners 6">
            <a:extLst>
              <a:ext uri="{FF2B5EF4-FFF2-40B4-BE49-F238E27FC236}">
                <a16:creationId xmlns:a16="http://schemas.microsoft.com/office/drawing/2014/main" id="{6B2338A3-E569-2374-B653-7EF77C9C9835}"/>
              </a:ext>
            </a:extLst>
          </p:cNvPr>
          <p:cNvSpPr/>
          <p:nvPr/>
        </p:nvSpPr>
        <p:spPr>
          <a:xfrm>
            <a:off x="9588813" y="2439949"/>
            <a:ext cx="2490902" cy="196809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b="1" dirty="0">
                <a:solidFill>
                  <a:schemeClr val="tx1"/>
                </a:solidFill>
                <a:cs typeface="Calibri"/>
              </a:rPr>
              <a:t>Host PC</a:t>
            </a:r>
          </a:p>
        </p:txBody>
      </p:sp>
      <p:sp>
        <p:nvSpPr>
          <p:cNvPr id="8" name="Rectangle: Rounded Corners 7">
            <a:extLst>
              <a:ext uri="{FF2B5EF4-FFF2-40B4-BE49-F238E27FC236}">
                <a16:creationId xmlns:a16="http://schemas.microsoft.com/office/drawing/2014/main" id="{2181BEB6-BB20-D586-9D12-D101B2BD1246}"/>
              </a:ext>
            </a:extLst>
          </p:cNvPr>
          <p:cNvSpPr/>
          <p:nvPr/>
        </p:nvSpPr>
        <p:spPr>
          <a:xfrm>
            <a:off x="3464855" y="1547422"/>
            <a:ext cx="709457" cy="362014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SPI</a:t>
            </a:r>
          </a:p>
        </p:txBody>
      </p:sp>
      <p:sp>
        <p:nvSpPr>
          <p:cNvPr id="9" name="Arrow: Left-Right 8">
            <a:extLst>
              <a:ext uri="{FF2B5EF4-FFF2-40B4-BE49-F238E27FC236}">
                <a16:creationId xmlns:a16="http://schemas.microsoft.com/office/drawing/2014/main" id="{7AD1E07E-3FA1-FA86-E185-0EB1A4FFE3E7}"/>
              </a:ext>
            </a:extLst>
          </p:cNvPr>
          <p:cNvSpPr/>
          <p:nvPr/>
        </p:nvSpPr>
        <p:spPr>
          <a:xfrm>
            <a:off x="3039112" y="2581926"/>
            <a:ext cx="1609654" cy="346476"/>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63FE2433-8BE3-3E55-6E2D-21EEAE1A16CA}"/>
              </a:ext>
            </a:extLst>
          </p:cNvPr>
          <p:cNvSpPr/>
          <p:nvPr/>
        </p:nvSpPr>
        <p:spPr>
          <a:xfrm>
            <a:off x="3145438" y="3755277"/>
            <a:ext cx="1503328" cy="364196"/>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CEF9459-02C9-7161-A6FE-E11FB3EBC224}"/>
              </a:ext>
            </a:extLst>
          </p:cNvPr>
          <p:cNvSpPr/>
          <p:nvPr/>
        </p:nvSpPr>
        <p:spPr>
          <a:xfrm>
            <a:off x="3142282" y="4465461"/>
            <a:ext cx="1507823" cy="35533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93AF5F9-1B64-E099-CE3A-5E7449D391B5}"/>
              </a:ext>
            </a:extLst>
          </p:cNvPr>
          <p:cNvSpPr txBox="1"/>
          <p:nvPr/>
        </p:nvSpPr>
        <p:spPr>
          <a:xfrm>
            <a:off x="3146434" y="4094690"/>
            <a:ext cx="1775482" cy="369332"/>
          </a:xfrm>
          <a:prstGeom prst="rect">
            <a:avLst/>
          </a:prstGeom>
          <a:noFill/>
        </p:spPr>
        <p:txBody>
          <a:bodyPr wrap="square" rtlCol="0">
            <a:spAutoFit/>
          </a:bodyPr>
          <a:lstStyle/>
          <a:p>
            <a:r>
              <a:rPr lang="en-US" dirty="0"/>
              <a:t>IFI and IFQ data </a:t>
            </a:r>
          </a:p>
        </p:txBody>
      </p:sp>
      <p:sp>
        <p:nvSpPr>
          <p:cNvPr id="13" name="TextBox 12">
            <a:extLst>
              <a:ext uri="{FF2B5EF4-FFF2-40B4-BE49-F238E27FC236}">
                <a16:creationId xmlns:a16="http://schemas.microsoft.com/office/drawing/2014/main" id="{DC459C65-B4D1-AFF3-4470-5D6679C93588}"/>
              </a:ext>
            </a:extLst>
          </p:cNvPr>
          <p:cNvSpPr txBox="1"/>
          <p:nvPr/>
        </p:nvSpPr>
        <p:spPr>
          <a:xfrm>
            <a:off x="3035023" y="3384077"/>
            <a:ext cx="1775482" cy="369332"/>
          </a:xfrm>
          <a:prstGeom prst="rect">
            <a:avLst/>
          </a:prstGeom>
          <a:noFill/>
        </p:spPr>
        <p:txBody>
          <a:bodyPr wrap="square" rtlCol="0">
            <a:spAutoFit/>
          </a:bodyPr>
          <a:lstStyle/>
          <a:p>
            <a:r>
              <a:rPr lang="en-US"/>
              <a:t>Control signal </a:t>
            </a:r>
          </a:p>
        </p:txBody>
      </p:sp>
      <p:sp>
        <p:nvSpPr>
          <p:cNvPr id="14" name="TextBox 13">
            <a:extLst>
              <a:ext uri="{FF2B5EF4-FFF2-40B4-BE49-F238E27FC236}">
                <a16:creationId xmlns:a16="http://schemas.microsoft.com/office/drawing/2014/main" id="{02D82AAB-79CD-F42A-F8C0-D6D26921B85E}"/>
              </a:ext>
            </a:extLst>
          </p:cNvPr>
          <p:cNvSpPr txBox="1"/>
          <p:nvPr/>
        </p:nvSpPr>
        <p:spPr>
          <a:xfrm>
            <a:off x="3071608" y="2139002"/>
            <a:ext cx="1775482" cy="369332"/>
          </a:xfrm>
          <a:prstGeom prst="rect">
            <a:avLst/>
          </a:prstGeom>
          <a:noFill/>
        </p:spPr>
        <p:txBody>
          <a:bodyPr wrap="square" rtlCol="0">
            <a:spAutoFit/>
          </a:bodyPr>
          <a:lstStyle/>
          <a:p>
            <a:r>
              <a:rPr lang="en-US"/>
              <a:t>Control signal </a:t>
            </a:r>
          </a:p>
        </p:txBody>
      </p:sp>
      <p:sp>
        <p:nvSpPr>
          <p:cNvPr id="15" name="Rectangle: Rounded Corners 14">
            <a:extLst>
              <a:ext uri="{FF2B5EF4-FFF2-40B4-BE49-F238E27FC236}">
                <a16:creationId xmlns:a16="http://schemas.microsoft.com/office/drawing/2014/main" id="{A3D83730-8A65-5001-B05F-D1815014E9F0}"/>
              </a:ext>
            </a:extLst>
          </p:cNvPr>
          <p:cNvSpPr/>
          <p:nvPr/>
        </p:nvSpPr>
        <p:spPr>
          <a:xfrm>
            <a:off x="7770497" y="2801698"/>
            <a:ext cx="1209760" cy="2202475"/>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FTDI Chip </a:t>
            </a:r>
          </a:p>
        </p:txBody>
      </p:sp>
      <p:sp>
        <p:nvSpPr>
          <p:cNvPr id="16" name="Rectangle: Rounded Corners 15">
            <a:extLst>
              <a:ext uri="{FF2B5EF4-FFF2-40B4-BE49-F238E27FC236}">
                <a16:creationId xmlns:a16="http://schemas.microsoft.com/office/drawing/2014/main" id="{F819E7C3-7111-45BF-2FC5-84976F05C9BC}"/>
              </a:ext>
            </a:extLst>
          </p:cNvPr>
          <p:cNvSpPr/>
          <p:nvPr/>
        </p:nvSpPr>
        <p:spPr>
          <a:xfrm>
            <a:off x="6409378" y="3803848"/>
            <a:ext cx="948585" cy="572399"/>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JTAG</a:t>
            </a:r>
          </a:p>
        </p:txBody>
      </p:sp>
      <p:sp>
        <p:nvSpPr>
          <p:cNvPr id="17" name="Rectangle: Rounded Corners 16">
            <a:extLst>
              <a:ext uri="{FF2B5EF4-FFF2-40B4-BE49-F238E27FC236}">
                <a16:creationId xmlns:a16="http://schemas.microsoft.com/office/drawing/2014/main" id="{E22023B7-0D6C-EAE0-AD58-118CE1B128F2}"/>
              </a:ext>
            </a:extLst>
          </p:cNvPr>
          <p:cNvSpPr/>
          <p:nvPr/>
        </p:nvSpPr>
        <p:spPr>
          <a:xfrm>
            <a:off x="6471436" y="2168638"/>
            <a:ext cx="948585" cy="572399"/>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dirty="0">
                <a:cs typeface="Calibri"/>
              </a:rPr>
              <a:t>UART</a:t>
            </a:r>
            <a:endParaRPr lang="en-US" dirty="0"/>
          </a:p>
        </p:txBody>
      </p:sp>
      <p:sp>
        <p:nvSpPr>
          <p:cNvPr id="18" name="Rectangle: Rounded Corners 17">
            <a:extLst>
              <a:ext uri="{FF2B5EF4-FFF2-40B4-BE49-F238E27FC236}">
                <a16:creationId xmlns:a16="http://schemas.microsoft.com/office/drawing/2014/main" id="{3D94C82B-2AB3-9EB5-8586-47A76478EE9E}"/>
              </a:ext>
            </a:extLst>
          </p:cNvPr>
          <p:cNvSpPr/>
          <p:nvPr/>
        </p:nvSpPr>
        <p:spPr>
          <a:xfrm>
            <a:off x="4731484" y="1844993"/>
            <a:ext cx="1490069" cy="3200151"/>
          </a:xfrm>
          <a:prstGeom prst="round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ARTIX 7</a:t>
            </a:r>
          </a:p>
        </p:txBody>
      </p:sp>
      <p:sp>
        <p:nvSpPr>
          <p:cNvPr id="19" name="TextBox 18">
            <a:extLst>
              <a:ext uri="{FF2B5EF4-FFF2-40B4-BE49-F238E27FC236}">
                <a16:creationId xmlns:a16="http://schemas.microsoft.com/office/drawing/2014/main" id="{762A8917-22DB-C9FD-94AB-AD7C454829E9}"/>
              </a:ext>
            </a:extLst>
          </p:cNvPr>
          <p:cNvSpPr txBox="1"/>
          <p:nvPr/>
        </p:nvSpPr>
        <p:spPr>
          <a:xfrm>
            <a:off x="6229856" y="2737839"/>
            <a:ext cx="1545110" cy="646331"/>
          </a:xfrm>
          <a:prstGeom prst="rect">
            <a:avLst/>
          </a:prstGeom>
          <a:noFill/>
        </p:spPr>
        <p:txBody>
          <a:bodyPr wrap="square" lIns="91440" tIns="45720" rIns="91440" bIns="45720" rtlCol="0" anchor="t">
            <a:spAutoFit/>
          </a:bodyPr>
          <a:lstStyle/>
          <a:p>
            <a:r>
              <a:rPr lang="en-US" dirty="0"/>
              <a:t>IFI and IFQ data / Control</a:t>
            </a:r>
          </a:p>
        </p:txBody>
      </p:sp>
      <p:sp>
        <p:nvSpPr>
          <p:cNvPr id="21" name="Arrow: Left-Right 20">
            <a:extLst>
              <a:ext uri="{FF2B5EF4-FFF2-40B4-BE49-F238E27FC236}">
                <a16:creationId xmlns:a16="http://schemas.microsoft.com/office/drawing/2014/main" id="{0102636F-F88F-237E-4667-50D6E744AC6A}"/>
              </a:ext>
            </a:extLst>
          </p:cNvPr>
          <p:cNvSpPr/>
          <p:nvPr/>
        </p:nvSpPr>
        <p:spPr>
          <a:xfrm>
            <a:off x="6274954" y="3310256"/>
            <a:ext cx="1459027" cy="346476"/>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271D05D-87BE-DB6B-EB5E-0CFDB2587E33}"/>
              </a:ext>
            </a:extLst>
          </p:cNvPr>
          <p:cNvSpPr/>
          <p:nvPr/>
        </p:nvSpPr>
        <p:spPr>
          <a:xfrm>
            <a:off x="10143337" y="2847256"/>
            <a:ext cx="1490069" cy="1073641"/>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GUI</a:t>
            </a:r>
          </a:p>
        </p:txBody>
      </p:sp>
      <p:sp>
        <p:nvSpPr>
          <p:cNvPr id="25" name="Arrow: Left-Right 24">
            <a:extLst>
              <a:ext uri="{FF2B5EF4-FFF2-40B4-BE49-F238E27FC236}">
                <a16:creationId xmlns:a16="http://schemas.microsoft.com/office/drawing/2014/main" id="{BEAAD138-1749-1D07-2985-70DAA5E4263B}"/>
              </a:ext>
            </a:extLst>
          </p:cNvPr>
          <p:cNvSpPr/>
          <p:nvPr/>
        </p:nvSpPr>
        <p:spPr>
          <a:xfrm>
            <a:off x="6246601" y="4455254"/>
            <a:ext cx="1503328" cy="364196"/>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ABCD1A9-1A86-29A7-9468-323AA3380A7E}"/>
              </a:ext>
            </a:extLst>
          </p:cNvPr>
          <p:cNvSpPr txBox="1"/>
          <p:nvPr/>
        </p:nvSpPr>
        <p:spPr>
          <a:xfrm>
            <a:off x="8850748" y="3376109"/>
            <a:ext cx="1513597" cy="738664"/>
          </a:xfrm>
          <a:prstGeom prst="rect">
            <a:avLst/>
          </a:prstGeom>
          <a:noFill/>
        </p:spPr>
        <p:txBody>
          <a:bodyPr wrap="square">
            <a:spAutoFit/>
          </a:bodyPr>
          <a:lstStyle/>
          <a:p>
            <a:pPr algn="ctr"/>
            <a:r>
              <a:rPr lang="en-US" dirty="0">
                <a:cs typeface="Calibri"/>
              </a:rPr>
              <a:t>UART</a:t>
            </a:r>
          </a:p>
          <a:p>
            <a:pPr algn="ctr"/>
            <a:endParaRPr lang="en-US" dirty="0">
              <a:cs typeface="Calibri"/>
            </a:endParaRPr>
          </a:p>
          <a:p>
            <a:pPr algn="ctr"/>
            <a:r>
              <a:rPr lang="en-US" dirty="0">
                <a:cs typeface="Calibri"/>
              </a:rPr>
              <a:t>IFI and IFQ</a:t>
            </a:r>
            <a:endParaRPr lang="en-US" dirty="0"/>
          </a:p>
        </p:txBody>
      </p:sp>
      <p:sp>
        <p:nvSpPr>
          <p:cNvPr id="50" name="Arrow: Right 49">
            <a:extLst>
              <a:ext uri="{FF2B5EF4-FFF2-40B4-BE49-F238E27FC236}">
                <a16:creationId xmlns:a16="http://schemas.microsoft.com/office/drawing/2014/main" id="{BE2297E5-5685-6D0C-1F39-F1E3C71EC13E}"/>
              </a:ext>
            </a:extLst>
          </p:cNvPr>
          <p:cNvSpPr/>
          <p:nvPr/>
        </p:nvSpPr>
        <p:spPr>
          <a:xfrm>
            <a:off x="8955570" y="3532238"/>
            <a:ext cx="1396288" cy="42640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7865EE4E-8348-0061-BC12-499186D7131D}"/>
              </a:ext>
            </a:extLst>
          </p:cNvPr>
          <p:cNvSpPr/>
          <p:nvPr/>
        </p:nvSpPr>
        <p:spPr>
          <a:xfrm rot="10800000">
            <a:off x="8903114" y="2970427"/>
            <a:ext cx="1507823" cy="35533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DF02E015-AD02-382C-2B77-AAF83413F9A3}"/>
              </a:ext>
            </a:extLst>
          </p:cNvPr>
          <p:cNvSpPr txBox="1"/>
          <p:nvPr/>
        </p:nvSpPr>
        <p:spPr>
          <a:xfrm>
            <a:off x="9081804" y="2766191"/>
            <a:ext cx="994918" cy="307777"/>
          </a:xfrm>
          <a:prstGeom prst="rect">
            <a:avLst/>
          </a:prstGeom>
          <a:noFill/>
        </p:spPr>
        <p:txBody>
          <a:bodyPr wrap="square">
            <a:spAutoFit/>
          </a:bodyPr>
          <a:lstStyle/>
          <a:p>
            <a:r>
              <a:rPr lang="en-US" dirty="0"/>
              <a:t>Control</a:t>
            </a:r>
          </a:p>
        </p:txBody>
      </p:sp>
      <p:sp>
        <p:nvSpPr>
          <p:cNvPr id="54" name="Arrow: Right 53">
            <a:extLst>
              <a:ext uri="{FF2B5EF4-FFF2-40B4-BE49-F238E27FC236}">
                <a16:creationId xmlns:a16="http://schemas.microsoft.com/office/drawing/2014/main" id="{5A797DD1-8546-E33D-40E9-8267A759D6F6}"/>
              </a:ext>
            </a:extLst>
          </p:cNvPr>
          <p:cNvSpPr/>
          <p:nvPr/>
        </p:nvSpPr>
        <p:spPr>
          <a:xfrm rot="5400000">
            <a:off x="1027756" y="3198441"/>
            <a:ext cx="1507823" cy="355336"/>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5A46F62-A750-A7DB-803F-2EAE5FF3A304}"/>
              </a:ext>
            </a:extLst>
          </p:cNvPr>
          <p:cNvSpPr txBox="1"/>
          <p:nvPr/>
        </p:nvSpPr>
        <p:spPr>
          <a:xfrm>
            <a:off x="288060" y="3172829"/>
            <a:ext cx="1775482" cy="369332"/>
          </a:xfrm>
          <a:prstGeom prst="rect">
            <a:avLst/>
          </a:prstGeom>
          <a:noFill/>
        </p:spPr>
        <p:txBody>
          <a:bodyPr wrap="square" rtlCol="0">
            <a:spAutoFit/>
          </a:bodyPr>
          <a:lstStyle/>
          <a:p>
            <a:r>
              <a:rPr lang="en-US" dirty="0"/>
              <a:t>IFI and IFQ data </a:t>
            </a:r>
          </a:p>
        </p:txBody>
      </p:sp>
      <p:sp>
        <p:nvSpPr>
          <p:cNvPr id="3" name="TextBox 2">
            <a:extLst>
              <a:ext uri="{FF2B5EF4-FFF2-40B4-BE49-F238E27FC236}">
                <a16:creationId xmlns:a16="http://schemas.microsoft.com/office/drawing/2014/main" id="{EBB014E3-EFD3-6CC3-37CD-0CC4B3B9414F}"/>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7</a:t>
            </a:r>
          </a:p>
        </p:txBody>
      </p:sp>
    </p:spTree>
    <p:extLst>
      <p:ext uri="{BB962C8B-B14F-4D97-AF65-F5344CB8AC3E}">
        <p14:creationId xmlns:p14="http://schemas.microsoft.com/office/powerpoint/2010/main" val="160163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016-E587-9F16-10EA-583558CA4ABF}"/>
              </a:ext>
            </a:extLst>
          </p:cNvPr>
          <p:cNvSpPr>
            <a:spLocks noGrp="1"/>
          </p:cNvSpPr>
          <p:nvPr>
            <p:ph type="title"/>
          </p:nvPr>
        </p:nvSpPr>
        <p:spPr>
          <a:xfrm>
            <a:off x="498764" y="393930"/>
            <a:ext cx="11205556" cy="574213"/>
          </a:xfrm>
        </p:spPr>
        <p:txBody>
          <a:bodyPr>
            <a:normAutofit fontScale="90000"/>
          </a:bodyPr>
          <a:lstStyle/>
          <a:p>
            <a:r>
              <a:rPr lang="en-US" dirty="0"/>
              <a:t>System Design</a:t>
            </a:r>
            <a:br>
              <a:rPr lang="en-US" dirty="0"/>
            </a:br>
            <a:r>
              <a:rPr lang="en-US" sz="3200" dirty="0"/>
              <a:t>e)  User Interface</a:t>
            </a:r>
            <a:endParaRPr lang="en-US" dirty="0"/>
          </a:p>
        </p:txBody>
      </p:sp>
      <p:sp>
        <p:nvSpPr>
          <p:cNvPr id="4" name="Rectangle: Rounded Corners 3">
            <a:extLst>
              <a:ext uri="{FF2B5EF4-FFF2-40B4-BE49-F238E27FC236}">
                <a16:creationId xmlns:a16="http://schemas.microsoft.com/office/drawing/2014/main" id="{83A1FCFE-6DEA-72D0-AE69-8FF9BED1A495}"/>
              </a:ext>
            </a:extLst>
          </p:cNvPr>
          <p:cNvSpPr/>
          <p:nvPr/>
        </p:nvSpPr>
        <p:spPr>
          <a:xfrm>
            <a:off x="316890" y="2337520"/>
            <a:ext cx="2522628" cy="189784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rPr>
              <a:t>FPGA</a:t>
            </a:r>
            <a:endParaRPr lang="en-US" sz="2000" dirty="0">
              <a:solidFill>
                <a:schemeClr val="tx1"/>
              </a:solidFill>
            </a:endParaRPr>
          </a:p>
        </p:txBody>
      </p:sp>
      <p:sp>
        <p:nvSpPr>
          <p:cNvPr id="5" name="Arrow: Right 4">
            <a:extLst>
              <a:ext uri="{FF2B5EF4-FFF2-40B4-BE49-F238E27FC236}">
                <a16:creationId xmlns:a16="http://schemas.microsoft.com/office/drawing/2014/main" id="{C8E90BEE-245A-66FB-BC37-257C716A0415}"/>
              </a:ext>
            </a:extLst>
          </p:cNvPr>
          <p:cNvSpPr/>
          <p:nvPr/>
        </p:nvSpPr>
        <p:spPr>
          <a:xfrm>
            <a:off x="2963058" y="3817827"/>
            <a:ext cx="2165430" cy="259644"/>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820E1D62-44A0-0B15-40BA-EB1903118926}"/>
              </a:ext>
            </a:extLst>
          </p:cNvPr>
          <p:cNvSpPr/>
          <p:nvPr/>
        </p:nvSpPr>
        <p:spPr>
          <a:xfrm>
            <a:off x="2922119" y="2862354"/>
            <a:ext cx="2245453" cy="289367"/>
          </a:xfrm>
          <a:prstGeom prst="leftRight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98CD45-B461-D861-8C80-73C381834250}"/>
              </a:ext>
            </a:extLst>
          </p:cNvPr>
          <p:cNvSpPr txBox="1"/>
          <p:nvPr/>
        </p:nvSpPr>
        <p:spPr>
          <a:xfrm>
            <a:off x="3302896" y="2484495"/>
            <a:ext cx="17506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cs typeface="Calibri"/>
              </a:rPr>
              <a:t>Control signal</a:t>
            </a:r>
            <a:endParaRPr lang="en-US" sz="1800" dirty="0"/>
          </a:p>
        </p:txBody>
      </p:sp>
      <p:sp>
        <p:nvSpPr>
          <p:cNvPr id="8" name="TextBox 7">
            <a:extLst>
              <a:ext uri="{FF2B5EF4-FFF2-40B4-BE49-F238E27FC236}">
                <a16:creationId xmlns:a16="http://schemas.microsoft.com/office/drawing/2014/main" id="{3E118DB9-5E4C-CD3B-11AC-E9B16019D3FC}"/>
              </a:ext>
            </a:extLst>
          </p:cNvPr>
          <p:cNvSpPr txBox="1"/>
          <p:nvPr/>
        </p:nvSpPr>
        <p:spPr>
          <a:xfrm>
            <a:off x="2839518" y="3429000"/>
            <a:ext cx="25647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cs typeface="Calibri"/>
              </a:rPr>
              <a:t>Raw Data (IFI and IFQ)</a:t>
            </a:r>
          </a:p>
        </p:txBody>
      </p:sp>
      <p:pic>
        <p:nvPicPr>
          <p:cNvPr id="1026" name="Picture 2">
            <a:extLst>
              <a:ext uri="{FF2B5EF4-FFF2-40B4-BE49-F238E27FC236}">
                <a16:creationId xmlns:a16="http://schemas.microsoft.com/office/drawing/2014/main" id="{995F7B8A-1ED0-F069-FB8B-8F5A40BD8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173" y="1365180"/>
            <a:ext cx="6879398" cy="4127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08C0DE-7743-AF03-52BF-9E08B216AC50}"/>
              </a:ext>
            </a:extLst>
          </p:cNvPr>
          <p:cNvSpPr txBox="1"/>
          <p:nvPr/>
        </p:nvSpPr>
        <p:spPr>
          <a:xfrm>
            <a:off x="5757672" y="6403707"/>
            <a:ext cx="338328" cy="338554"/>
          </a:xfrm>
          <a:prstGeom prst="rect">
            <a:avLst/>
          </a:prstGeom>
          <a:noFill/>
        </p:spPr>
        <p:txBody>
          <a:bodyPr wrap="square" rtlCol="0">
            <a:spAutoFit/>
          </a:bodyPr>
          <a:lstStyle/>
          <a:p>
            <a:r>
              <a:rPr lang="en-US" sz="1600" dirty="0">
                <a:solidFill>
                  <a:schemeClr val="bg1"/>
                </a:solidFill>
              </a:rPr>
              <a:t>8</a:t>
            </a:r>
          </a:p>
        </p:txBody>
      </p:sp>
    </p:spTree>
    <p:extLst>
      <p:ext uri="{BB962C8B-B14F-4D97-AF65-F5344CB8AC3E}">
        <p14:creationId xmlns:p14="http://schemas.microsoft.com/office/powerpoint/2010/main" val="12114484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1336</Words>
  <Application>Microsoft Office PowerPoint</Application>
  <PresentationFormat>Widescreen</PresentationFormat>
  <Paragraphs>196</Paragraphs>
  <Slides>21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120 GHz Imaging Radar</vt:lpstr>
      <vt:lpstr>Project Vision</vt:lpstr>
      <vt:lpstr>Project Vision (cont.)</vt:lpstr>
      <vt:lpstr>Conceptual/Visual Sketch</vt:lpstr>
      <vt:lpstr>System Design a) TRA_045 chip</vt:lpstr>
      <vt:lpstr>System Design b) Radio Frequency Board </vt:lpstr>
      <vt:lpstr>System Design c) ADC Board </vt:lpstr>
      <vt:lpstr>System Design d)  Signal Path </vt:lpstr>
      <vt:lpstr>System Design e)  User Interface</vt:lpstr>
      <vt:lpstr>System Design  f) HW/SW platforms, technology, frameworks, standards</vt:lpstr>
      <vt:lpstr>Design Complexity</vt:lpstr>
      <vt:lpstr>Project Plan</vt:lpstr>
      <vt:lpstr>Test Plan</vt:lpstr>
      <vt:lpstr>Test Plan (cont.)</vt:lpstr>
      <vt:lpstr>Test Results </vt:lpstr>
      <vt:lpstr>Test Results </vt:lpstr>
      <vt:lpstr>Test Results (cont.)</vt:lpstr>
      <vt:lpstr>Test Result (cont.)</vt:lpstr>
      <vt:lpstr>Test Results (cont.)</vt:lpstr>
      <vt:lpstr>Project challenges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120 GHz Imaging Radar</dc:title>
  <dc:creator>Dvorsky, Matthew R. (S&amp;T-Student)</dc:creator>
  <cp:lastModifiedBy>Vy Pham</cp:lastModifiedBy>
  <cp:revision>15</cp:revision>
  <dcterms:created xsi:type="dcterms:W3CDTF">2019-08-12T02:43:02Z</dcterms:created>
  <dcterms:modified xsi:type="dcterms:W3CDTF">2024-05-01T16:36:45Z</dcterms:modified>
</cp:coreProperties>
</file>